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75" r:id="rId3"/>
    <p:sldId id="280" r:id="rId4"/>
    <p:sldId id="276" r:id="rId5"/>
    <p:sldId id="282" r:id="rId6"/>
    <p:sldId id="281" r:id="rId7"/>
    <p:sldId id="259" r:id="rId8"/>
    <p:sldId id="266" r:id="rId9"/>
    <p:sldId id="270" r:id="rId10"/>
    <p:sldId id="269" r:id="rId11"/>
    <p:sldId id="257" r:id="rId12"/>
    <p:sldId id="258" r:id="rId13"/>
    <p:sldId id="260" r:id="rId14"/>
    <p:sldId id="261" r:id="rId15"/>
    <p:sldId id="274" r:id="rId16"/>
    <p:sldId id="262" r:id="rId17"/>
    <p:sldId id="263" r:id="rId18"/>
    <p:sldId id="271" r:id="rId19"/>
    <p:sldId id="264" r:id="rId20"/>
    <p:sldId id="265" r:id="rId21"/>
    <p:sldId id="267" r:id="rId22"/>
    <p:sldId id="268" r:id="rId23"/>
    <p:sldId id="272" r:id="rId24"/>
    <p:sldId id="273" r:id="rId25"/>
    <p:sldId id="277" r:id="rId26"/>
    <p:sldId id="285" r:id="rId27"/>
    <p:sldId id="28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31" autoAdjust="0"/>
    <p:restoredTop sz="94660"/>
  </p:normalViewPr>
  <p:slideViewPr>
    <p:cSldViewPr snapToGrid="0">
      <p:cViewPr varScale="1">
        <p:scale>
          <a:sx n="108" d="100"/>
          <a:sy n="108" d="100"/>
        </p:scale>
        <p:origin x="66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322437-D6DF-457C-AD22-724681319335}" type="datetimeFigureOut">
              <a:rPr lang="en-US" smtClean="0"/>
              <a:t>6/25/2024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CCD51E-3C36-4446-A7D9-B9E9D95F0EA5}" type="slidenum">
              <a:rPr lang="en-US" smtClean="0"/>
              <a:t>‹#›</a:t>
            </a:fld>
            <a:endParaRPr lang="en-US"/>
          </a:p>
        </p:txBody>
      </p:sp>
    </p:spTree>
    <p:extLst>
      <p:ext uri="{BB962C8B-B14F-4D97-AF65-F5344CB8AC3E}">
        <p14:creationId xmlns:p14="http://schemas.microsoft.com/office/powerpoint/2010/main" val="559224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meeting is a farewell from me, as the new Rotary year begins and we pass the gavel to President Elect Rachel Torres.  This year’s theme was “Create Hope in the World”.  So, as my goodbye I want to not only give you the “year in review” but also highlight how we, as members of MRR, personified this years theme.</a:t>
            </a:r>
          </a:p>
        </p:txBody>
      </p:sp>
      <p:sp>
        <p:nvSpPr>
          <p:cNvPr id="4" name="Slide Number Placeholder 3"/>
          <p:cNvSpPr>
            <a:spLocks noGrp="1"/>
          </p:cNvSpPr>
          <p:nvPr>
            <p:ph type="sldNum" sz="quarter" idx="5"/>
          </p:nvPr>
        </p:nvSpPr>
        <p:spPr/>
        <p:txBody>
          <a:bodyPr/>
          <a:lstStyle/>
          <a:p>
            <a:fld id="{E8CCD51E-3C36-4446-A7D9-B9E9D95F0EA5}" type="slidenum">
              <a:rPr lang="en-US" smtClean="0"/>
              <a:t>1</a:t>
            </a:fld>
            <a:endParaRPr lang="en-US"/>
          </a:p>
        </p:txBody>
      </p:sp>
    </p:spTree>
    <p:extLst>
      <p:ext uri="{BB962C8B-B14F-4D97-AF65-F5344CB8AC3E}">
        <p14:creationId xmlns:p14="http://schemas.microsoft.com/office/powerpoint/2010/main" val="1949878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Moved to IA</a:t>
            </a:r>
          </a:p>
        </p:txBody>
      </p:sp>
      <p:sp>
        <p:nvSpPr>
          <p:cNvPr id="4" name="Slide Number Placeholder 3"/>
          <p:cNvSpPr>
            <a:spLocks noGrp="1"/>
          </p:cNvSpPr>
          <p:nvPr>
            <p:ph type="sldNum" sz="quarter" idx="5"/>
          </p:nvPr>
        </p:nvSpPr>
        <p:spPr/>
        <p:txBody>
          <a:bodyPr/>
          <a:lstStyle/>
          <a:p>
            <a:fld id="{E8CCD51E-3C36-4446-A7D9-B9E9D95F0EA5}" type="slidenum">
              <a:rPr lang="en-US" smtClean="0"/>
              <a:t>19</a:t>
            </a:fld>
            <a:endParaRPr lang="en-US"/>
          </a:p>
        </p:txBody>
      </p:sp>
    </p:spTree>
    <p:extLst>
      <p:ext uri="{BB962C8B-B14F-4D97-AF65-F5344CB8AC3E}">
        <p14:creationId xmlns:p14="http://schemas.microsoft.com/office/powerpoint/2010/main" val="501348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support continuing scholarships</a:t>
            </a:r>
          </a:p>
        </p:txBody>
      </p:sp>
      <p:sp>
        <p:nvSpPr>
          <p:cNvPr id="4" name="Slide Number Placeholder 3"/>
          <p:cNvSpPr>
            <a:spLocks noGrp="1"/>
          </p:cNvSpPr>
          <p:nvPr>
            <p:ph type="sldNum" sz="quarter" idx="5"/>
          </p:nvPr>
        </p:nvSpPr>
        <p:spPr/>
        <p:txBody>
          <a:bodyPr/>
          <a:lstStyle/>
          <a:p>
            <a:fld id="{E8CCD51E-3C36-4446-A7D9-B9E9D95F0EA5}" type="slidenum">
              <a:rPr lang="en-US" smtClean="0"/>
              <a:t>21</a:t>
            </a:fld>
            <a:endParaRPr lang="en-US"/>
          </a:p>
        </p:txBody>
      </p:sp>
    </p:spTree>
    <p:extLst>
      <p:ext uri="{BB962C8B-B14F-4D97-AF65-F5344CB8AC3E}">
        <p14:creationId xmlns:p14="http://schemas.microsoft.com/office/powerpoint/2010/main" val="3733432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Winter in </a:t>
            </a:r>
          </a:p>
          <a:p>
            <a:r>
              <a:rPr lang="en-US" dirty="0"/>
              <a:t> not only the day of but making all those Decorations . . . Committed to making more as the venue is expanding to the Expo so look for opportunities to hone your crafting skills again</a:t>
            </a:r>
          </a:p>
        </p:txBody>
      </p:sp>
      <p:sp>
        <p:nvSpPr>
          <p:cNvPr id="4" name="Slide Number Placeholder 3"/>
          <p:cNvSpPr>
            <a:spLocks noGrp="1"/>
          </p:cNvSpPr>
          <p:nvPr>
            <p:ph type="sldNum" sz="quarter" idx="5"/>
          </p:nvPr>
        </p:nvSpPr>
        <p:spPr/>
        <p:txBody>
          <a:bodyPr/>
          <a:lstStyle/>
          <a:p>
            <a:fld id="{E8CCD51E-3C36-4446-A7D9-B9E9D95F0EA5}" type="slidenum">
              <a:rPr lang="en-US" smtClean="0"/>
              <a:t>22</a:t>
            </a:fld>
            <a:endParaRPr lang="en-US"/>
          </a:p>
        </p:txBody>
      </p:sp>
    </p:spTree>
    <p:extLst>
      <p:ext uri="{BB962C8B-B14F-4D97-AF65-F5344CB8AC3E}">
        <p14:creationId xmlns:p14="http://schemas.microsoft.com/office/powerpoint/2010/main" val="2259102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is the time to sign up to help this year Friday, July 13</a:t>
            </a:r>
            <a:r>
              <a:rPr lang="en-US" baseline="30000" dirty="0"/>
              <a:t>th</a:t>
            </a:r>
            <a:r>
              <a:rPr lang="en-US" dirty="0"/>
              <a:t> to set up in the morning and Monday, July 15</a:t>
            </a:r>
            <a:r>
              <a:rPr lang="en-US" baseline="30000" dirty="0"/>
              <a:t>th</a:t>
            </a:r>
            <a:r>
              <a:rPr lang="en-US" dirty="0"/>
              <a:t> to tear down in the afternoon.  See Andy </a:t>
            </a:r>
            <a:r>
              <a:rPr lang="en-US" dirty="0" err="1"/>
              <a:t>Batzer</a:t>
            </a:r>
            <a:r>
              <a:rPr lang="en-US" dirty="0"/>
              <a:t> </a:t>
            </a:r>
          </a:p>
        </p:txBody>
      </p:sp>
      <p:sp>
        <p:nvSpPr>
          <p:cNvPr id="4" name="Slide Number Placeholder 3"/>
          <p:cNvSpPr>
            <a:spLocks noGrp="1"/>
          </p:cNvSpPr>
          <p:nvPr>
            <p:ph type="sldNum" sz="quarter" idx="5"/>
          </p:nvPr>
        </p:nvSpPr>
        <p:spPr/>
        <p:txBody>
          <a:bodyPr/>
          <a:lstStyle/>
          <a:p>
            <a:fld id="{E8CCD51E-3C36-4446-A7D9-B9E9D95F0EA5}" type="slidenum">
              <a:rPr lang="en-US" smtClean="0"/>
              <a:t>23</a:t>
            </a:fld>
            <a:endParaRPr lang="en-US"/>
          </a:p>
        </p:txBody>
      </p:sp>
    </p:spTree>
    <p:extLst>
      <p:ext uri="{BB962C8B-B14F-4D97-AF65-F5344CB8AC3E}">
        <p14:creationId xmlns:p14="http://schemas.microsoft.com/office/powerpoint/2010/main" val="3978764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CCD51E-3C36-4446-A7D9-B9E9D95F0EA5}" type="slidenum">
              <a:rPr lang="en-US" smtClean="0"/>
              <a:t>26</a:t>
            </a:fld>
            <a:endParaRPr lang="en-US"/>
          </a:p>
        </p:txBody>
      </p:sp>
    </p:spTree>
    <p:extLst>
      <p:ext uri="{BB962C8B-B14F-4D97-AF65-F5344CB8AC3E}">
        <p14:creationId xmlns:p14="http://schemas.microsoft.com/office/powerpoint/2010/main" val="3105641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the opportunity to serve as your President this year.  It’s been an honor and a privilege.  As most of you know my big goal was to not derail the train and I think I successfully accomplished that.  At this time, If we could have each of the past presidents line up, George has a microphone and the gavel, we’ll take a moment to hear what was something significant that happened during each of their year’s as President.  Take it </a:t>
            </a:r>
            <a:r>
              <a:rPr lang="en-US"/>
              <a:t>away George.</a:t>
            </a:r>
            <a:endParaRPr lang="en-US" dirty="0"/>
          </a:p>
        </p:txBody>
      </p:sp>
      <p:sp>
        <p:nvSpPr>
          <p:cNvPr id="4" name="Slide Number Placeholder 3"/>
          <p:cNvSpPr>
            <a:spLocks noGrp="1"/>
          </p:cNvSpPr>
          <p:nvPr>
            <p:ph type="sldNum" sz="quarter" idx="5"/>
          </p:nvPr>
        </p:nvSpPr>
        <p:spPr/>
        <p:txBody>
          <a:bodyPr/>
          <a:lstStyle/>
          <a:p>
            <a:fld id="{E8CCD51E-3C36-4446-A7D9-B9E9D95F0EA5}" type="slidenum">
              <a:rPr lang="en-US" smtClean="0"/>
              <a:t>27</a:t>
            </a:fld>
            <a:endParaRPr lang="en-US"/>
          </a:p>
        </p:txBody>
      </p:sp>
    </p:spTree>
    <p:extLst>
      <p:ext uri="{BB962C8B-B14F-4D97-AF65-F5344CB8AC3E}">
        <p14:creationId xmlns:p14="http://schemas.microsoft.com/office/powerpoint/2010/main" val="727712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first the business                    The Board completed . . .                                 Strategic Plan = priorities</a:t>
            </a:r>
          </a:p>
        </p:txBody>
      </p:sp>
      <p:sp>
        <p:nvSpPr>
          <p:cNvPr id="4" name="Slide Number Placeholder 3"/>
          <p:cNvSpPr>
            <a:spLocks noGrp="1"/>
          </p:cNvSpPr>
          <p:nvPr>
            <p:ph type="sldNum" sz="quarter" idx="5"/>
          </p:nvPr>
        </p:nvSpPr>
        <p:spPr/>
        <p:txBody>
          <a:bodyPr/>
          <a:lstStyle/>
          <a:p>
            <a:fld id="{E8CCD51E-3C36-4446-A7D9-B9E9D95F0EA5}" type="slidenum">
              <a:rPr lang="en-US" smtClean="0"/>
              <a:t>2</a:t>
            </a:fld>
            <a:endParaRPr lang="en-US"/>
          </a:p>
        </p:txBody>
      </p:sp>
    </p:spTree>
    <p:extLst>
      <p:ext uri="{BB962C8B-B14F-4D97-AF65-F5344CB8AC3E}">
        <p14:creationId xmlns:p14="http://schemas.microsoft.com/office/powerpoint/2010/main" val="1063007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Deficit -&gt; surplus</a:t>
            </a:r>
          </a:p>
        </p:txBody>
      </p:sp>
      <p:sp>
        <p:nvSpPr>
          <p:cNvPr id="4" name="Slide Number Placeholder 3"/>
          <p:cNvSpPr>
            <a:spLocks noGrp="1"/>
          </p:cNvSpPr>
          <p:nvPr>
            <p:ph type="sldNum" sz="quarter" idx="5"/>
          </p:nvPr>
        </p:nvSpPr>
        <p:spPr/>
        <p:txBody>
          <a:bodyPr/>
          <a:lstStyle/>
          <a:p>
            <a:fld id="{E8CCD51E-3C36-4446-A7D9-B9E9D95F0EA5}" type="slidenum">
              <a:rPr lang="en-US" smtClean="0"/>
              <a:t>3</a:t>
            </a:fld>
            <a:endParaRPr lang="en-US"/>
          </a:p>
        </p:txBody>
      </p:sp>
    </p:spTree>
    <p:extLst>
      <p:ext uri="{BB962C8B-B14F-4D97-AF65-F5344CB8AC3E}">
        <p14:creationId xmlns:p14="http://schemas.microsoft.com/office/powerpoint/2010/main" val="2770401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their outstanding service to the Club</a:t>
            </a:r>
          </a:p>
        </p:txBody>
      </p:sp>
      <p:sp>
        <p:nvSpPr>
          <p:cNvPr id="4" name="Slide Number Placeholder 3"/>
          <p:cNvSpPr>
            <a:spLocks noGrp="1"/>
          </p:cNvSpPr>
          <p:nvPr>
            <p:ph type="sldNum" sz="quarter" idx="5"/>
          </p:nvPr>
        </p:nvSpPr>
        <p:spPr/>
        <p:txBody>
          <a:bodyPr/>
          <a:lstStyle/>
          <a:p>
            <a:fld id="{E8CCD51E-3C36-4446-A7D9-B9E9D95F0EA5}" type="slidenum">
              <a:rPr lang="en-US" smtClean="0"/>
              <a:t>6</a:t>
            </a:fld>
            <a:endParaRPr lang="en-US"/>
          </a:p>
        </p:txBody>
      </p:sp>
    </p:spTree>
    <p:extLst>
      <p:ext uri="{BB962C8B-B14F-4D97-AF65-F5344CB8AC3E}">
        <p14:creationId xmlns:p14="http://schemas.microsoft.com/office/powerpoint/2010/main" val="1859996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Initiated</a:t>
            </a:r>
          </a:p>
          <a:p>
            <a:endParaRPr lang="en-US" dirty="0"/>
          </a:p>
        </p:txBody>
      </p:sp>
      <p:sp>
        <p:nvSpPr>
          <p:cNvPr id="4" name="Slide Number Placeholder 3"/>
          <p:cNvSpPr>
            <a:spLocks noGrp="1"/>
          </p:cNvSpPr>
          <p:nvPr>
            <p:ph type="sldNum" sz="quarter" idx="5"/>
          </p:nvPr>
        </p:nvSpPr>
        <p:spPr/>
        <p:txBody>
          <a:bodyPr/>
          <a:lstStyle/>
          <a:p>
            <a:fld id="{E8CCD51E-3C36-4446-A7D9-B9E9D95F0EA5}" type="slidenum">
              <a:rPr lang="en-US" smtClean="0"/>
              <a:t>9</a:t>
            </a:fld>
            <a:endParaRPr lang="en-US"/>
          </a:p>
        </p:txBody>
      </p:sp>
    </p:spTree>
    <p:extLst>
      <p:ext uri="{BB962C8B-B14F-4D97-AF65-F5344CB8AC3E}">
        <p14:creationId xmlns:p14="http://schemas.microsoft.com/office/powerpoint/2010/main" val="1057563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did that money fund?</a:t>
            </a:r>
          </a:p>
          <a:p>
            <a:endParaRPr lang="en-US" dirty="0"/>
          </a:p>
        </p:txBody>
      </p:sp>
      <p:sp>
        <p:nvSpPr>
          <p:cNvPr id="4" name="Slide Number Placeholder 3"/>
          <p:cNvSpPr>
            <a:spLocks noGrp="1"/>
          </p:cNvSpPr>
          <p:nvPr>
            <p:ph type="sldNum" sz="quarter" idx="5"/>
          </p:nvPr>
        </p:nvSpPr>
        <p:spPr/>
        <p:txBody>
          <a:bodyPr/>
          <a:lstStyle/>
          <a:p>
            <a:fld id="{E8CCD51E-3C36-4446-A7D9-B9E9D95F0EA5}" type="slidenum">
              <a:rPr lang="en-US" smtClean="0"/>
              <a:t>10</a:t>
            </a:fld>
            <a:endParaRPr lang="en-US"/>
          </a:p>
        </p:txBody>
      </p:sp>
    </p:spTree>
    <p:extLst>
      <p:ext uri="{BB962C8B-B14F-4D97-AF65-F5344CB8AC3E}">
        <p14:creationId xmlns:p14="http://schemas.microsoft.com/office/powerpoint/2010/main" val="1731375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Return of – after hiatus </a:t>
            </a:r>
          </a:p>
        </p:txBody>
      </p:sp>
      <p:sp>
        <p:nvSpPr>
          <p:cNvPr id="4" name="Slide Number Placeholder 3"/>
          <p:cNvSpPr>
            <a:spLocks noGrp="1"/>
          </p:cNvSpPr>
          <p:nvPr>
            <p:ph type="sldNum" sz="quarter" idx="5"/>
          </p:nvPr>
        </p:nvSpPr>
        <p:spPr/>
        <p:txBody>
          <a:bodyPr/>
          <a:lstStyle/>
          <a:p>
            <a:fld id="{E8CCD51E-3C36-4446-A7D9-B9E9D95F0EA5}" type="slidenum">
              <a:rPr lang="en-US" smtClean="0"/>
              <a:t>11</a:t>
            </a:fld>
            <a:endParaRPr lang="en-US"/>
          </a:p>
        </p:txBody>
      </p:sp>
    </p:spTree>
    <p:extLst>
      <p:ext uri="{BB962C8B-B14F-4D97-AF65-F5344CB8AC3E}">
        <p14:creationId xmlns:p14="http://schemas.microsoft.com/office/powerpoint/2010/main" val="4045153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Aki is on his final trip in the US</a:t>
            </a:r>
          </a:p>
          <a:p>
            <a:r>
              <a:rPr lang="en-US" dirty="0" err="1"/>
              <a:t>Nathalya</a:t>
            </a:r>
            <a:r>
              <a:rPr lang="en-US" dirty="0"/>
              <a:t> should be arriving in August</a:t>
            </a:r>
          </a:p>
        </p:txBody>
      </p:sp>
      <p:sp>
        <p:nvSpPr>
          <p:cNvPr id="4" name="Slide Number Placeholder 3"/>
          <p:cNvSpPr>
            <a:spLocks noGrp="1"/>
          </p:cNvSpPr>
          <p:nvPr>
            <p:ph type="sldNum" sz="quarter" idx="5"/>
          </p:nvPr>
        </p:nvSpPr>
        <p:spPr/>
        <p:txBody>
          <a:bodyPr/>
          <a:lstStyle/>
          <a:p>
            <a:fld id="{E8CCD51E-3C36-4446-A7D9-B9E9D95F0EA5}" type="slidenum">
              <a:rPr lang="en-US" smtClean="0"/>
              <a:t>17</a:t>
            </a:fld>
            <a:endParaRPr lang="en-US"/>
          </a:p>
        </p:txBody>
      </p:sp>
    </p:spTree>
    <p:extLst>
      <p:ext uri="{BB962C8B-B14F-4D97-AF65-F5344CB8AC3E}">
        <p14:creationId xmlns:p14="http://schemas.microsoft.com/office/powerpoint/2010/main" val="3790610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Return of</a:t>
            </a:r>
          </a:p>
        </p:txBody>
      </p:sp>
      <p:sp>
        <p:nvSpPr>
          <p:cNvPr id="4" name="Slide Number Placeholder 3"/>
          <p:cNvSpPr>
            <a:spLocks noGrp="1"/>
          </p:cNvSpPr>
          <p:nvPr>
            <p:ph type="sldNum" sz="quarter" idx="5"/>
          </p:nvPr>
        </p:nvSpPr>
        <p:spPr/>
        <p:txBody>
          <a:bodyPr/>
          <a:lstStyle/>
          <a:p>
            <a:fld id="{E8CCD51E-3C36-4446-A7D9-B9E9D95F0EA5}" type="slidenum">
              <a:rPr lang="en-US" smtClean="0"/>
              <a:t>18</a:t>
            </a:fld>
            <a:endParaRPr lang="en-US"/>
          </a:p>
        </p:txBody>
      </p:sp>
    </p:spTree>
    <p:extLst>
      <p:ext uri="{BB962C8B-B14F-4D97-AF65-F5344CB8AC3E}">
        <p14:creationId xmlns:p14="http://schemas.microsoft.com/office/powerpoint/2010/main" val="3272947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A182E-7911-7656-7B90-565BEA75C4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FBDF85-3DBE-76EB-C883-D9AA8E6F9D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3788FC-CE66-2DF0-AB50-8C499D478FA0}"/>
              </a:ext>
            </a:extLst>
          </p:cNvPr>
          <p:cNvSpPr>
            <a:spLocks noGrp="1"/>
          </p:cNvSpPr>
          <p:nvPr>
            <p:ph type="dt" sz="half" idx="10"/>
          </p:nvPr>
        </p:nvSpPr>
        <p:spPr/>
        <p:txBody>
          <a:bodyPr/>
          <a:lstStyle/>
          <a:p>
            <a:fld id="{ADEEAA38-02A6-4C5C-9B07-4C4D1D4B7BBD}" type="datetimeFigureOut">
              <a:rPr lang="en-US" smtClean="0"/>
              <a:t>6/25/2024</a:t>
            </a:fld>
            <a:endParaRPr lang="en-US"/>
          </a:p>
        </p:txBody>
      </p:sp>
      <p:sp>
        <p:nvSpPr>
          <p:cNvPr id="5" name="Footer Placeholder 4">
            <a:extLst>
              <a:ext uri="{FF2B5EF4-FFF2-40B4-BE49-F238E27FC236}">
                <a16:creationId xmlns:a16="http://schemas.microsoft.com/office/drawing/2014/main" id="{7183D11A-D6CE-C256-37EB-BAB8E6CD06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BE7ED8-F596-624B-2737-EE3C0A2EFF31}"/>
              </a:ext>
            </a:extLst>
          </p:cNvPr>
          <p:cNvSpPr>
            <a:spLocks noGrp="1"/>
          </p:cNvSpPr>
          <p:nvPr>
            <p:ph type="sldNum" sz="quarter" idx="12"/>
          </p:nvPr>
        </p:nvSpPr>
        <p:spPr/>
        <p:txBody>
          <a:bodyPr/>
          <a:lstStyle/>
          <a:p>
            <a:fld id="{774F6820-477B-43A7-A6EE-5D71FDF20E2B}" type="slidenum">
              <a:rPr lang="en-US" smtClean="0"/>
              <a:t>‹#›</a:t>
            </a:fld>
            <a:endParaRPr lang="en-US"/>
          </a:p>
        </p:txBody>
      </p:sp>
    </p:spTree>
    <p:extLst>
      <p:ext uri="{BB962C8B-B14F-4D97-AF65-F5344CB8AC3E}">
        <p14:creationId xmlns:p14="http://schemas.microsoft.com/office/powerpoint/2010/main" val="529356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773C9-0FE7-503C-366A-2D0DF60E10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63CEC0-551D-CDB3-667F-25A0442845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8E2EC-015A-4175-391F-226EB0BC9793}"/>
              </a:ext>
            </a:extLst>
          </p:cNvPr>
          <p:cNvSpPr>
            <a:spLocks noGrp="1"/>
          </p:cNvSpPr>
          <p:nvPr>
            <p:ph type="dt" sz="half" idx="10"/>
          </p:nvPr>
        </p:nvSpPr>
        <p:spPr/>
        <p:txBody>
          <a:bodyPr/>
          <a:lstStyle/>
          <a:p>
            <a:fld id="{ADEEAA38-02A6-4C5C-9B07-4C4D1D4B7BBD}" type="datetimeFigureOut">
              <a:rPr lang="en-US" smtClean="0"/>
              <a:t>6/25/2024</a:t>
            </a:fld>
            <a:endParaRPr lang="en-US"/>
          </a:p>
        </p:txBody>
      </p:sp>
      <p:sp>
        <p:nvSpPr>
          <p:cNvPr id="5" name="Footer Placeholder 4">
            <a:extLst>
              <a:ext uri="{FF2B5EF4-FFF2-40B4-BE49-F238E27FC236}">
                <a16:creationId xmlns:a16="http://schemas.microsoft.com/office/drawing/2014/main" id="{D20B84A8-78F7-5441-84AD-D9B04C3EE3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B30976-9486-502C-CC92-35B06B101CB3}"/>
              </a:ext>
            </a:extLst>
          </p:cNvPr>
          <p:cNvSpPr>
            <a:spLocks noGrp="1"/>
          </p:cNvSpPr>
          <p:nvPr>
            <p:ph type="sldNum" sz="quarter" idx="12"/>
          </p:nvPr>
        </p:nvSpPr>
        <p:spPr/>
        <p:txBody>
          <a:bodyPr/>
          <a:lstStyle/>
          <a:p>
            <a:fld id="{774F6820-477B-43A7-A6EE-5D71FDF20E2B}" type="slidenum">
              <a:rPr lang="en-US" smtClean="0"/>
              <a:t>‹#›</a:t>
            </a:fld>
            <a:endParaRPr lang="en-US"/>
          </a:p>
        </p:txBody>
      </p:sp>
    </p:spTree>
    <p:extLst>
      <p:ext uri="{BB962C8B-B14F-4D97-AF65-F5344CB8AC3E}">
        <p14:creationId xmlns:p14="http://schemas.microsoft.com/office/powerpoint/2010/main" val="4153758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7C2F87-4C8A-4A2C-6CE8-03D272678A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FD6003-2442-8EC7-5E1B-1CE1B94ED3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53DFC0-E13D-5D36-1C76-8C6C19C8FD92}"/>
              </a:ext>
            </a:extLst>
          </p:cNvPr>
          <p:cNvSpPr>
            <a:spLocks noGrp="1"/>
          </p:cNvSpPr>
          <p:nvPr>
            <p:ph type="dt" sz="half" idx="10"/>
          </p:nvPr>
        </p:nvSpPr>
        <p:spPr/>
        <p:txBody>
          <a:bodyPr/>
          <a:lstStyle/>
          <a:p>
            <a:fld id="{ADEEAA38-02A6-4C5C-9B07-4C4D1D4B7BBD}" type="datetimeFigureOut">
              <a:rPr lang="en-US" smtClean="0"/>
              <a:t>6/25/2024</a:t>
            </a:fld>
            <a:endParaRPr lang="en-US"/>
          </a:p>
        </p:txBody>
      </p:sp>
      <p:sp>
        <p:nvSpPr>
          <p:cNvPr id="5" name="Footer Placeholder 4">
            <a:extLst>
              <a:ext uri="{FF2B5EF4-FFF2-40B4-BE49-F238E27FC236}">
                <a16:creationId xmlns:a16="http://schemas.microsoft.com/office/drawing/2014/main" id="{F75C6E10-2903-7791-ACC6-57E7FE8607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83CAE7-A7F6-56CB-6F5A-4C408C1FC429}"/>
              </a:ext>
            </a:extLst>
          </p:cNvPr>
          <p:cNvSpPr>
            <a:spLocks noGrp="1"/>
          </p:cNvSpPr>
          <p:nvPr>
            <p:ph type="sldNum" sz="quarter" idx="12"/>
          </p:nvPr>
        </p:nvSpPr>
        <p:spPr/>
        <p:txBody>
          <a:bodyPr/>
          <a:lstStyle/>
          <a:p>
            <a:fld id="{774F6820-477B-43A7-A6EE-5D71FDF20E2B}" type="slidenum">
              <a:rPr lang="en-US" smtClean="0"/>
              <a:t>‹#›</a:t>
            </a:fld>
            <a:endParaRPr lang="en-US"/>
          </a:p>
        </p:txBody>
      </p:sp>
    </p:spTree>
    <p:extLst>
      <p:ext uri="{BB962C8B-B14F-4D97-AF65-F5344CB8AC3E}">
        <p14:creationId xmlns:p14="http://schemas.microsoft.com/office/powerpoint/2010/main" val="2210391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FD24F-F96D-D82F-BB3F-BFA71DA115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E95656-29E0-FDBD-9CCC-64F12BBD5E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F5E2CE-493A-A627-A9A7-A83F37E4CDF5}"/>
              </a:ext>
            </a:extLst>
          </p:cNvPr>
          <p:cNvSpPr>
            <a:spLocks noGrp="1"/>
          </p:cNvSpPr>
          <p:nvPr>
            <p:ph type="dt" sz="half" idx="10"/>
          </p:nvPr>
        </p:nvSpPr>
        <p:spPr/>
        <p:txBody>
          <a:bodyPr/>
          <a:lstStyle/>
          <a:p>
            <a:fld id="{ADEEAA38-02A6-4C5C-9B07-4C4D1D4B7BBD}" type="datetimeFigureOut">
              <a:rPr lang="en-US" smtClean="0"/>
              <a:t>6/25/2024</a:t>
            </a:fld>
            <a:endParaRPr lang="en-US"/>
          </a:p>
        </p:txBody>
      </p:sp>
      <p:sp>
        <p:nvSpPr>
          <p:cNvPr id="5" name="Footer Placeholder 4">
            <a:extLst>
              <a:ext uri="{FF2B5EF4-FFF2-40B4-BE49-F238E27FC236}">
                <a16:creationId xmlns:a16="http://schemas.microsoft.com/office/drawing/2014/main" id="{DE217F60-6E2F-B4EC-7FFA-95F04CB728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C3898E-7872-C35B-A3C1-C62BAD724413}"/>
              </a:ext>
            </a:extLst>
          </p:cNvPr>
          <p:cNvSpPr>
            <a:spLocks noGrp="1"/>
          </p:cNvSpPr>
          <p:nvPr>
            <p:ph type="sldNum" sz="quarter" idx="12"/>
          </p:nvPr>
        </p:nvSpPr>
        <p:spPr/>
        <p:txBody>
          <a:bodyPr/>
          <a:lstStyle/>
          <a:p>
            <a:fld id="{774F6820-477B-43A7-A6EE-5D71FDF20E2B}" type="slidenum">
              <a:rPr lang="en-US" smtClean="0"/>
              <a:t>‹#›</a:t>
            </a:fld>
            <a:endParaRPr lang="en-US"/>
          </a:p>
        </p:txBody>
      </p:sp>
    </p:spTree>
    <p:extLst>
      <p:ext uri="{BB962C8B-B14F-4D97-AF65-F5344CB8AC3E}">
        <p14:creationId xmlns:p14="http://schemas.microsoft.com/office/powerpoint/2010/main" val="306427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D99E5-281D-065F-431E-EFF6273C01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34E041-4FBD-330B-4049-7CD6F79A6F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F8D23A-CB26-B9C7-2C90-63470C9EC494}"/>
              </a:ext>
            </a:extLst>
          </p:cNvPr>
          <p:cNvSpPr>
            <a:spLocks noGrp="1"/>
          </p:cNvSpPr>
          <p:nvPr>
            <p:ph type="dt" sz="half" idx="10"/>
          </p:nvPr>
        </p:nvSpPr>
        <p:spPr/>
        <p:txBody>
          <a:bodyPr/>
          <a:lstStyle/>
          <a:p>
            <a:fld id="{ADEEAA38-02A6-4C5C-9B07-4C4D1D4B7BBD}" type="datetimeFigureOut">
              <a:rPr lang="en-US" smtClean="0"/>
              <a:t>6/25/2024</a:t>
            </a:fld>
            <a:endParaRPr lang="en-US"/>
          </a:p>
        </p:txBody>
      </p:sp>
      <p:sp>
        <p:nvSpPr>
          <p:cNvPr id="5" name="Footer Placeholder 4">
            <a:extLst>
              <a:ext uri="{FF2B5EF4-FFF2-40B4-BE49-F238E27FC236}">
                <a16:creationId xmlns:a16="http://schemas.microsoft.com/office/drawing/2014/main" id="{572FD371-0EB2-87EA-5F2D-6D40F0F0EB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792321-2E16-4328-F61D-481CDAF5E1A8}"/>
              </a:ext>
            </a:extLst>
          </p:cNvPr>
          <p:cNvSpPr>
            <a:spLocks noGrp="1"/>
          </p:cNvSpPr>
          <p:nvPr>
            <p:ph type="sldNum" sz="quarter" idx="12"/>
          </p:nvPr>
        </p:nvSpPr>
        <p:spPr/>
        <p:txBody>
          <a:bodyPr/>
          <a:lstStyle/>
          <a:p>
            <a:fld id="{774F6820-477B-43A7-A6EE-5D71FDF20E2B}" type="slidenum">
              <a:rPr lang="en-US" smtClean="0"/>
              <a:t>‹#›</a:t>
            </a:fld>
            <a:endParaRPr lang="en-US"/>
          </a:p>
        </p:txBody>
      </p:sp>
    </p:spTree>
    <p:extLst>
      <p:ext uri="{BB962C8B-B14F-4D97-AF65-F5344CB8AC3E}">
        <p14:creationId xmlns:p14="http://schemas.microsoft.com/office/powerpoint/2010/main" val="1194265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C32D2-8472-0C96-EE67-1CADC6CCA7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F0095F-F7D8-8A81-0CDA-BAD41F80A5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2D073E-35A1-F64E-34A9-4409F51EF3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E0B85D-4363-50BC-2230-E3648E2DAE77}"/>
              </a:ext>
            </a:extLst>
          </p:cNvPr>
          <p:cNvSpPr>
            <a:spLocks noGrp="1"/>
          </p:cNvSpPr>
          <p:nvPr>
            <p:ph type="dt" sz="half" idx="10"/>
          </p:nvPr>
        </p:nvSpPr>
        <p:spPr/>
        <p:txBody>
          <a:bodyPr/>
          <a:lstStyle/>
          <a:p>
            <a:fld id="{ADEEAA38-02A6-4C5C-9B07-4C4D1D4B7BBD}" type="datetimeFigureOut">
              <a:rPr lang="en-US" smtClean="0"/>
              <a:t>6/25/2024</a:t>
            </a:fld>
            <a:endParaRPr lang="en-US"/>
          </a:p>
        </p:txBody>
      </p:sp>
      <p:sp>
        <p:nvSpPr>
          <p:cNvPr id="6" name="Footer Placeholder 5">
            <a:extLst>
              <a:ext uri="{FF2B5EF4-FFF2-40B4-BE49-F238E27FC236}">
                <a16:creationId xmlns:a16="http://schemas.microsoft.com/office/drawing/2014/main" id="{DCF8610C-171C-A362-4470-0EE9AD9C2D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910EC2-022E-7003-A544-C29BCFBC83B5}"/>
              </a:ext>
            </a:extLst>
          </p:cNvPr>
          <p:cNvSpPr>
            <a:spLocks noGrp="1"/>
          </p:cNvSpPr>
          <p:nvPr>
            <p:ph type="sldNum" sz="quarter" idx="12"/>
          </p:nvPr>
        </p:nvSpPr>
        <p:spPr/>
        <p:txBody>
          <a:bodyPr/>
          <a:lstStyle/>
          <a:p>
            <a:fld id="{774F6820-477B-43A7-A6EE-5D71FDF20E2B}" type="slidenum">
              <a:rPr lang="en-US" smtClean="0"/>
              <a:t>‹#›</a:t>
            </a:fld>
            <a:endParaRPr lang="en-US"/>
          </a:p>
        </p:txBody>
      </p:sp>
    </p:spTree>
    <p:extLst>
      <p:ext uri="{BB962C8B-B14F-4D97-AF65-F5344CB8AC3E}">
        <p14:creationId xmlns:p14="http://schemas.microsoft.com/office/powerpoint/2010/main" val="3130141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DEE11-7E2A-FC08-8132-1D4850E760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87851A-4BAA-32C7-9065-89C73A0C8A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0300CD-0A13-542B-3537-813CAF4206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9CD3CD-78EC-F4C5-2814-0BA83D65C9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7F3588-7744-79E9-87F3-A5BE91634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0BAAA4-CC6C-B5DF-A656-CEF3F08AEF0C}"/>
              </a:ext>
            </a:extLst>
          </p:cNvPr>
          <p:cNvSpPr>
            <a:spLocks noGrp="1"/>
          </p:cNvSpPr>
          <p:nvPr>
            <p:ph type="dt" sz="half" idx="10"/>
          </p:nvPr>
        </p:nvSpPr>
        <p:spPr/>
        <p:txBody>
          <a:bodyPr/>
          <a:lstStyle/>
          <a:p>
            <a:fld id="{ADEEAA38-02A6-4C5C-9B07-4C4D1D4B7BBD}" type="datetimeFigureOut">
              <a:rPr lang="en-US" smtClean="0"/>
              <a:t>6/25/2024</a:t>
            </a:fld>
            <a:endParaRPr lang="en-US"/>
          </a:p>
        </p:txBody>
      </p:sp>
      <p:sp>
        <p:nvSpPr>
          <p:cNvPr id="8" name="Footer Placeholder 7">
            <a:extLst>
              <a:ext uri="{FF2B5EF4-FFF2-40B4-BE49-F238E27FC236}">
                <a16:creationId xmlns:a16="http://schemas.microsoft.com/office/drawing/2014/main" id="{64621913-215F-A36B-3FAB-8A9483C5CE8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9088DA-B903-9C01-CDB8-AB859B633F5A}"/>
              </a:ext>
            </a:extLst>
          </p:cNvPr>
          <p:cNvSpPr>
            <a:spLocks noGrp="1"/>
          </p:cNvSpPr>
          <p:nvPr>
            <p:ph type="sldNum" sz="quarter" idx="12"/>
          </p:nvPr>
        </p:nvSpPr>
        <p:spPr/>
        <p:txBody>
          <a:bodyPr/>
          <a:lstStyle/>
          <a:p>
            <a:fld id="{774F6820-477B-43A7-A6EE-5D71FDF20E2B}" type="slidenum">
              <a:rPr lang="en-US" smtClean="0"/>
              <a:t>‹#›</a:t>
            </a:fld>
            <a:endParaRPr lang="en-US"/>
          </a:p>
        </p:txBody>
      </p:sp>
    </p:spTree>
    <p:extLst>
      <p:ext uri="{BB962C8B-B14F-4D97-AF65-F5344CB8AC3E}">
        <p14:creationId xmlns:p14="http://schemas.microsoft.com/office/powerpoint/2010/main" val="2176478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8E9C2-D61C-3373-690A-9F3AEBDD09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98DC62-9646-A5C7-3508-F4D0ABAD99D7}"/>
              </a:ext>
            </a:extLst>
          </p:cNvPr>
          <p:cNvSpPr>
            <a:spLocks noGrp="1"/>
          </p:cNvSpPr>
          <p:nvPr>
            <p:ph type="dt" sz="half" idx="10"/>
          </p:nvPr>
        </p:nvSpPr>
        <p:spPr/>
        <p:txBody>
          <a:bodyPr/>
          <a:lstStyle/>
          <a:p>
            <a:fld id="{ADEEAA38-02A6-4C5C-9B07-4C4D1D4B7BBD}" type="datetimeFigureOut">
              <a:rPr lang="en-US" smtClean="0"/>
              <a:t>6/25/2024</a:t>
            </a:fld>
            <a:endParaRPr lang="en-US"/>
          </a:p>
        </p:txBody>
      </p:sp>
      <p:sp>
        <p:nvSpPr>
          <p:cNvPr id="4" name="Footer Placeholder 3">
            <a:extLst>
              <a:ext uri="{FF2B5EF4-FFF2-40B4-BE49-F238E27FC236}">
                <a16:creationId xmlns:a16="http://schemas.microsoft.com/office/drawing/2014/main" id="{4D132C52-8637-DF78-694E-43EF7FAB34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F93880-EE8F-40F5-C71F-8492C760C968}"/>
              </a:ext>
            </a:extLst>
          </p:cNvPr>
          <p:cNvSpPr>
            <a:spLocks noGrp="1"/>
          </p:cNvSpPr>
          <p:nvPr>
            <p:ph type="sldNum" sz="quarter" idx="12"/>
          </p:nvPr>
        </p:nvSpPr>
        <p:spPr/>
        <p:txBody>
          <a:bodyPr/>
          <a:lstStyle/>
          <a:p>
            <a:fld id="{774F6820-477B-43A7-A6EE-5D71FDF20E2B}" type="slidenum">
              <a:rPr lang="en-US" smtClean="0"/>
              <a:t>‹#›</a:t>
            </a:fld>
            <a:endParaRPr lang="en-US"/>
          </a:p>
        </p:txBody>
      </p:sp>
    </p:spTree>
    <p:extLst>
      <p:ext uri="{BB962C8B-B14F-4D97-AF65-F5344CB8AC3E}">
        <p14:creationId xmlns:p14="http://schemas.microsoft.com/office/powerpoint/2010/main" val="2595055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91FE20-28F9-B8E6-7A26-45BE18D56D3E}"/>
              </a:ext>
            </a:extLst>
          </p:cNvPr>
          <p:cNvSpPr>
            <a:spLocks noGrp="1"/>
          </p:cNvSpPr>
          <p:nvPr>
            <p:ph type="dt" sz="half" idx="10"/>
          </p:nvPr>
        </p:nvSpPr>
        <p:spPr/>
        <p:txBody>
          <a:bodyPr/>
          <a:lstStyle/>
          <a:p>
            <a:fld id="{ADEEAA38-02A6-4C5C-9B07-4C4D1D4B7BBD}" type="datetimeFigureOut">
              <a:rPr lang="en-US" smtClean="0"/>
              <a:t>6/25/2024</a:t>
            </a:fld>
            <a:endParaRPr lang="en-US"/>
          </a:p>
        </p:txBody>
      </p:sp>
      <p:sp>
        <p:nvSpPr>
          <p:cNvPr id="3" name="Footer Placeholder 2">
            <a:extLst>
              <a:ext uri="{FF2B5EF4-FFF2-40B4-BE49-F238E27FC236}">
                <a16:creationId xmlns:a16="http://schemas.microsoft.com/office/drawing/2014/main" id="{D59AA842-118A-1799-6E7E-E7F693711E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83145D-6970-3AC7-C1D8-9DDB62864A96}"/>
              </a:ext>
            </a:extLst>
          </p:cNvPr>
          <p:cNvSpPr>
            <a:spLocks noGrp="1"/>
          </p:cNvSpPr>
          <p:nvPr>
            <p:ph type="sldNum" sz="quarter" idx="12"/>
          </p:nvPr>
        </p:nvSpPr>
        <p:spPr/>
        <p:txBody>
          <a:bodyPr/>
          <a:lstStyle/>
          <a:p>
            <a:fld id="{774F6820-477B-43A7-A6EE-5D71FDF20E2B}" type="slidenum">
              <a:rPr lang="en-US" smtClean="0"/>
              <a:t>‹#›</a:t>
            </a:fld>
            <a:endParaRPr lang="en-US"/>
          </a:p>
        </p:txBody>
      </p:sp>
    </p:spTree>
    <p:extLst>
      <p:ext uri="{BB962C8B-B14F-4D97-AF65-F5344CB8AC3E}">
        <p14:creationId xmlns:p14="http://schemas.microsoft.com/office/powerpoint/2010/main" val="4158819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92940-625C-112A-5124-5D2E17EB32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9EBC32-62E1-9162-B3B4-E47E86632C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E654FD-6040-7576-12D6-4ACDED955B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BD70B8-96D1-FEEC-BCA3-7010BCA378D1}"/>
              </a:ext>
            </a:extLst>
          </p:cNvPr>
          <p:cNvSpPr>
            <a:spLocks noGrp="1"/>
          </p:cNvSpPr>
          <p:nvPr>
            <p:ph type="dt" sz="half" idx="10"/>
          </p:nvPr>
        </p:nvSpPr>
        <p:spPr/>
        <p:txBody>
          <a:bodyPr/>
          <a:lstStyle/>
          <a:p>
            <a:fld id="{ADEEAA38-02A6-4C5C-9B07-4C4D1D4B7BBD}" type="datetimeFigureOut">
              <a:rPr lang="en-US" smtClean="0"/>
              <a:t>6/25/2024</a:t>
            </a:fld>
            <a:endParaRPr lang="en-US"/>
          </a:p>
        </p:txBody>
      </p:sp>
      <p:sp>
        <p:nvSpPr>
          <p:cNvPr id="6" name="Footer Placeholder 5">
            <a:extLst>
              <a:ext uri="{FF2B5EF4-FFF2-40B4-BE49-F238E27FC236}">
                <a16:creationId xmlns:a16="http://schemas.microsoft.com/office/drawing/2014/main" id="{838C6B66-9C53-8D1F-A01B-A5D0291233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F9CE12-FC2C-0F61-C3A2-C524DC40092A}"/>
              </a:ext>
            </a:extLst>
          </p:cNvPr>
          <p:cNvSpPr>
            <a:spLocks noGrp="1"/>
          </p:cNvSpPr>
          <p:nvPr>
            <p:ph type="sldNum" sz="quarter" idx="12"/>
          </p:nvPr>
        </p:nvSpPr>
        <p:spPr/>
        <p:txBody>
          <a:bodyPr/>
          <a:lstStyle/>
          <a:p>
            <a:fld id="{774F6820-477B-43A7-A6EE-5D71FDF20E2B}" type="slidenum">
              <a:rPr lang="en-US" smtClean="0"/>
              <a:t>‹#›</a:t>
            </a:fld>
            <a:endParaRPr lang="en-US"/>
          </a:p>
        </p:txBody>
      </p:sp>
    </p:spTree>
    <p:extLst>
      <p:ext uri="{BB962C8B-B14F-4D97-AF65-F5344CB8AC3E}">
        <p14:creationId xmlns:p14="http://schemas.microsoft.com/office/powerpoint/2010/main" val="3395288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3625F-CEF8-A770-0378-B1515CE8B3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50241F-441D-CFFC-DEFF-963235C9D7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48C483-5BC2-69B5-39CC-8E5B7F0B85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DA60C5-F2EB-C95E-189E-5E41A570A7A8}"/>
              </a:ext>
            </a:extLst>
          </p:cNvPr>
          <p:cNvSpPr>
            <a:spLocks noGrp="1"/>
          </p:cNvSpPr>
          <p:nvPr>
            <p:ph type="dt" sz="half" idx="10"/>
          </p:nvPr>
        </p:nvSpPr>
        <p:spPr/>
        <p:txBody>
          <a:bodyPr/>
          <a:lstStyle/>
          <a:p>
            <a:fld id="{ADEEAA38-02A6-4C5C-9B07-4C4D1D4B7BBD}" type="datetimeFigureOut">
              <a:rPr lang="en-US" smtClean="0"/>
              <a:t>6/25/2024</a:t>
            </a:fld>
            <a:endParaRPr lang="en-US"/>
          </a:p>
        </p:txBody>
      </p:sp>
      <p:sp>
        <p:nvSpPr>
          <p:cNvPr id="6" name="Footer Placeholder 5">
            <a:extLst>
              <a:ext uri="{FF2B5EF4-FFF2-40B4-BE49-F238E27FC236}">
                <a16:creationId xmlns:a16="http://schemas.microsoft.com/office/drawing/2014/main" id="{F03F8A52-52D7-64F3-3F12-5A3CFFE064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0D3AE9-BAB9-DA57-443C-1712FA76D99E}"/>
              </a:ext>
            </a:extLst>
          </p:cNvPr>
          <p:cNvSpPr>
            <a:spLocks noGrp="1"/>
          </p:cNvSpPr>
          <p:nvPr>
            <p:ph type="sldNum" sz="quarter" idx="12"/>
          </p:nvPr>
        </p:nvSpPr>
        <p:spPr/>
        <p:txBody>
          <a:bodyPr/>
          <a:lstStyle/>
          <a:p>
            <a:fld id="{774F6820-477B-43A7-A6EE-5D71FDF20E2B}" type="slidenum">
              <a:rPr lang="en-US" smtClean="0"/>
              <a:t>‹#›</a:t>
            </a:fld>
            <a:endParaRPr lang="en-US"/>
          </a:p>
        </p:txBody>
      </p:sp>
    </p:spTree>
    <p:extLst>
      <p:ext uri="{BB962C8B-B14F-4D97-AF65-F5344CB8AC3E}">
        <p14:creationId xmlns:p14="http://schemas.microsoft.com/office/powerpoint/2010/main" val="3409498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CF0368-04FA-306C-2E4A-490144E770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4E9C75-5297-C75C-7F9A-D9A3B9B6BB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C9AB66-9BD5-33A3-82EA-ACD5D55A76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EEAA38-02A6-4C5C-9B07-4C4D1D4B7BBD}" type="datetimeFigureOut">
              <a:rPr lang="en-US" smtClean="0"/>
              <a:t>6/25/2024</a:t>
            </a:fld>
            <a:endParaRPr lang="en-US"/>
          </a:p>
        </p:txBody>
      </p:sp>
      <p:sp>
        <p:nvSpPr>
          <p:cNvPr id="5" name="Footer Placeholder 4">
            <a:extLst>
              <a:ext uri="{FF2B5EF4-FFF2-40B4-BE49-F238E27FC236}">
                <a16:creationId xmlns:a16="http://schemas.microsoft.com/office/drawing/2014/main" id="{83038AC0-2CD8-32C6-F744-D70EE80F92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79A4EB-FC19-E195-D1EA-E31BF2FF3A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4F6820-477B-43A7-A6EE-5D71FDF20E2B}" type="slidenum">
              <a:rPr lang="en-US" smtClean="0"/>
              <a:t>‹#›</a:t>
            </a:fld>
            <a:endParaRPr lang="en-US"/>
          </a:p>
        </p:txBody>
      </p:sp>
    </p:spTree>
    <p:extLst>
      <p:ext uri="{BB962C8B-B14F-4D97-AF65-F5344CB8AC3E}">
        <p14:creationId xmlns:p14="http://schemas.microsoft.com/office/powerpoint/2010/main" val="32997828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1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6.jpg"/><Relationship Id="rId4" Type="http://schemas.openxmlformats.org/officeDocument/2006/relationships/image" Target="../media/image45.jpg"/></Relationships>
</file>

<file path=ppt/slides/_rels/slide12.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3.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4.jpg"/><Relationship Id="rId7" Type="http://schemas.openxmlformats.org/officeDocument/2006/relationships/image" Target="../media/image58.jpg"/><Relationship Id="rId2" Type="http://schemas.openxmlformats.org/officeDocument/2006/relationships/image" Target="../media/image53.jpg"/><Relationship Id="rId1" Type="http://schemas.openxmlformats.org/officeDocument/2006/relationships/slideLayout" Target="../slideLayouts/slideLayout7.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s>
</file>

<file path=ppt/slides/_rels/slide1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5.jpg"/><Relationship Id="rId7" Type="http://schemas.openxmlformats.org/officeDocument/2006/relationships/image" Target="../media/image69.jp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jpg"/></Relationships>
</file>

<file path=ppt/slides/_rels/slide1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g"/></Relationships>
</file>

<file path=ppt/slides/_rels/slide18.xml.rels><?xml version="1.0" encoding="UTF-8" standalone="yes"?>
<Relationships xmlns="http://schemas.openxmlformats.org/package/2006/relationships"><Relationship Id="rId3" Type="http://schemas.openxmlformats.org/officeDocument/2006/relationships/image" Target="../media/image74.jpg"/><Relationship Id="rId7" Type="http://schemas.openxmlformats.org/officeDocument/2006/relationships/image" Target="../media/image78.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jpg"/></Relationships>
</file>

<file path=ppt/slides/_rels/slide19.xml.rels><?xml version="1.0" encoding="UTF-8" standalone="yes"?>
<Relationships xmlns="http://schemas.openxmlformats.org/package/2006/relationships"><Relationship Id="rId3" Type="http://schemas.openxmlformats.org/officeDocument/2006/relationships/image" Target="../media/image79.jpg"/><Relationship Id="rId7" Type="http://schemas.openxmlformats.org/officeDocument/2006/relationships/image" Target="../media/image83.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image" Target="../media/image8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2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90.jpg"/><Relationship Id="rId5" Type="http://schemas.openxmlformats.org/officeDocument/2006/relationships/image" Target="../media/image89.jpg"/><Relationship Id="rId4" Type="http://schemas.openxmlformats.org/officeDocument/2006/relationships/image" Target="../media/image88.jpg"/></Relationships>
</file>

<file path=ppt/slides/_rels/slide22.xml.rels><?xml version="1.0" encoding="UTF-8" standalone="yes"?>
<Relationships xmlns="http://schemas.openxmlformats.org/package/2006/relationships"><Relationship Id="rId8" Type="http://schemas.openxmlformats.org/officeDocument/2006/relationships/image" Target="../media/image96.jpg"/><Relationship Id="rId3" Type="http://schemas.openxmlformats.org/officeDocument/2006/relationships/image" Target="../media/image91.jpg"/><Relationship Id="rId7" Type="http://schemas.openxmlformats.org/officeDocument/2006/relationships/image" Target="../media/image95.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4.jpg"/><Relationship Id="rId5" Type="http://schemas.openxmlformats.org/officeDocument/2006/relationships/image" Target="../media/image93.jpg"/><Relationship Id="rId4" Type="http://schemas.openxmlformats.org/officeDocument/2006/relationships/image" Target="../media/image92.jpg"/><Relationship Id="rId9" Type="http://schemas.openxmlformats.org/officeDocument/2006/relationships/image" Target="../media/image97.jpg"/></Relationships>
</file>

<file path=ppt/slides/_rels/slide2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00.JPG"/><Relationship Id="rId4" Type="http://schemas.openxmlformats.org/officeDocument/2006/relationships/image" Target="../media/image99.jpeg"/></Relationships>
</file>

<file path=ppt/slides/_rels/slide2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109.jpg"/><Relationship Id="rId3" Type="http://schemas.openxmlformats.org/officeDocument/2006/relationships/image" Target="../media/image104.jpg"/><Relationship Id="rId7" Type="http://schemas.openxmlformats.org/officeDocument/2006/relationships/image" Target="../media/image108.jpg"/><Relationship Id="rId12" Type="http://schemas.openxmlformats.org/officeDocument/2006/relationships/image" Target="../media/image113.jpg"/><Relationship Id="rId2" Type="http://schemas.openxmlformats.org/officeDocument/2006/relationships/image" Target="../media/image103.jpg"/><Relationship Id="rId1" Type="http://schemas.openxmlformats.org/officeDocument/2006/relationships/slideLayout" Target="../slideLayouts/slideLayout7.xml"/><Relationship Id="rId6" Type="http://schemas.openxmlformats.org/officeDocument/2006/relationships/image" Target="../media/image107.jpg"/><Relationship Id="rId11" Type="http://schemas.openxmlformats.org/officeDocument/2006/relationships/image" Target="../media/image112.jpg"/><Relationship Id="rId5" Type="http://schemas.openxmlformats.org/officeDocument/2006/relationships/image" Target="../media/image106.jpg"/><Relationship Id="rId10" Type="http://schemas.openxmlformats.org/officeDocument/2006/relationships/image" Target="../media/image111.jpeg"/><Relationship Id="rId4" Type="http://schemas.openxmlformats.org/officeDocument/2006/relationships/image" Target="../media/image105.jpg"/><Relationship Id="rId9" Type="http://schemas.openxmlformats.org/officeDocument/2006/relationships/image" Target="../media/image110.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jfif"/><Relationship Id="rId13" Type="http://schemas.openxmlformats.org/officeDocument/2006/relationships/image" Target="../media/image15.jfif"/><Relationship Id="rId3" Type="http://schemas.openxmlformats.org/officeDocument/2006/relationships/image" Target="../media/image5.jfif"/><Relationship Id="rId7" Type="http://schemas.openxmlformats.org/officeDocument/2006/relationships/image" Target="../media/image9.jpg"/><Relationship Id="rId12" Type="http://schemas.openxmlformats.org/officeDocument/2006/relationships/image" Target="../media/image14.jp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865FD1-2D76-9005-3257-78E9DCD478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997" y="468931"/>
            <a:ext cx="4695282" cy="2960069"/>
          </a:xfrm>
          <a:prstGeom prst="rect">
            <a:avLst/>
          </a:prstGeom>
        </p:spPr>
      </p:pic>
      <p:sp>
        <p:nvSpPr>
          <p:cNvPr id="2" name="Title 1">
            <a:extLst>
              <a:ext uri="{FF2B5EF4-FFF2-40B4-BE49-F238E27FC236}">
                <a16:creationId xmlns:a16="http://schemas.microsoft.com/office/drawing/2014/main" id="{F36AC55A-B0E4-FF17-4EA9-499B8ED90275}"/>
              </a:ext>
            </a:extLst>
          </p:cNvPr>
          <p:cNvSpPr>
            <a:spLocks noGrp="1"/>
          </p:cNvSpPr>
          <p:nvPr>
            <p:ph type="ctrTitle"/>
          </p:nvPr>
        </p:nvSpPr>
        <p:spPr>
          <a:xfrm>
            <a:off x="653989" y="2408068"/>
            <a:ext cx="6229062" cy="2387600"/>
          </a:xfrm>
        </p:spPr>
        <p:txBody>
          <a:bodyPr>
            <a:normAutofit/>
          </a:bodyPr>
          <a:lstStyle/>
          <a:p>
            <a:r>
              <a:rPr lang="en-US" sz="6600" dirty="0"/>
              <a:t>2023-2024</a:t>
            </a:r>
          </a:p>
        </p:txBody>
      </p:sp>
      <p:sp>
        <p:nvSpPr>
          <p:cNvPr id="3" name="Subtitle 2">
            <a:extLst>
              <a:ext uri="{FF2B5EF4-FFF2-40B4-BE49-F238E27FC236}">
                <a16:creationId xmlns:a16="http://schemas.microsoft.com/office/drawing/2014/main" id="{CB168807-94F1-1342-FA4B-914B3512ABA5}"/>
              </a:ext>
            </a:extLst>
          </p:cNvPr>
          <p:cNvSpPr>
            <a:spLocks noGrp="1"/>
          </p:cNvSpPr>
          <p:nvPr>
            <p:ph type="subTitle" idx="1"/>
          </p:nvPr>
        </p:nvSpPr>
        <p:spPr>
          <a:xfrm>
            <a:off x="799997" y="4949041"/>
            <a:ext cx="6229062" cy="1655762"/>
          </a:xfrm>
        </p:spPr>
        <p:txBody>
          <a:bodyPr>
            <a:normAutofit/>
          </a:bodyPr>
          <a:lstStyle/>
          <a:p>
            <a:r>
              <a:rPr lang="en-US" sz="5400" dirty="0"/>
              <a:t>Year In Review</a:t>
            </a:r>
          </a:p>
        </p:txBody>
      </p:sp>
      <p:pic>
        <p:nvPicPr>
          <p:cNvPr id="6" name="Picture 5">
            <a:extLst>
              <a:ext uri="{FF2B5EF4-FFF2-40B4-BE49-F238E27FC236}">
                <a16:creationId xmlns:a16="http://schemas.microsoft.com/office/drawing/2014/main" id="{07C1262E-9319-B28A-40D2-D89C67BD27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3051" y="598933"/>
            <a:ext cx="3784949" cy="28387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C80931D4-ED30-9D21-F140-3C19BD64C9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5297" y="3601868"/>
            <a:ext cx="3817399" cy="28630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66070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F2AB6C-8348-558C-13E2-B03E62FE2C2F}"/>
              </a:ext>
            </a:extLst>
          </p:cNvPr>
          <p:cNvSpPr/>
          <p:nvPr/>
        </p:nvSpPr>
        <p:spPr>
          <a:xfrm rot="20212108">
            <a:off x="125140" y="1067512"/>
            <a:ext cx="4236801"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Pickleball Fest</a:t>
            </a:r>
          </a:p>
        </p:txBody>
      </p:sp>
      <p:sp>
        <p:nvSpPr>
          <p:cNvPr id="3" name="TextBox 2">
            <a:extLst>
              <a:ext uri="{FF2B5EF4-FFF2-40B4-BE49-F238E27FC236}">
                <a16:creationId xmlns:a16="http://schemas.microsoft.com/office/drawing/2014/main" id="{84DBDC78-916F-1F9F-2F2D-A5B4DE41209A}"/>
              </a:ext>
            </a:extLst>
          </p:cNvPr>
          <p:cNvSpPr txBox="1"/>
          <p:nvPr/>
        </p:nvSpPr>
        <p:spPr>
          <a:xfrm>
            <a:off x="3034047" y="1529177"/>
            <a:ext cx="7119891" cy="2862322"/>
          </a:xfrm>
          <a:prstGeom prst="rect">
            <a:avLst/>
          </a:prstGeom>
          <a:noFill/>
        </p:spPr>
        <p:txBody>
          <a:bodyPr wrap="square" rtlCol="0">
            <a:spAutoFit/>
          </a:bodyPr>
          <a:lstStyle/>
          <a:p>
            <a:pPr marL="285750" indent="-285750">
              <a:buFont typeface="Arial" panose="020B0604020202020204" pitchFamily="34" charset="0"/>
              <a:buChar char="•"/>
            </a:pPr>
            <a:r>
              <a:rPr lang="en-US" sz="1800" dirty="0"/>
              <a:t>200 players in 3-day event</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MRR Club Total Raised:	                              $16,479.34</a:t>
            </a:r>
          </a:p>
          <a:p>
            <a:pPr marL="285750" indent="-285750">
              <a:buFont typeface="Arial" panose="020B0604020202020204" pitchFamily="34" charset="0"/>
              <a:buChar char="•"/>
            </a:pPr>
            <a:r>
              <a:rPr lang="en-US" sz="1800" dirty="0"/>
              <a:t>MRR Foundation Total Raised                           $8,350.00</a:t>
            </a:r>
          </a:p>
          <a:p>
            <a:endParaRPr lang="en-US" sz="1800" dirty="0"/>
          </a:p>
          <a:p>
            <a:r>
              <a:rPr lang="en-US" sz="1800" dirty="0"/>
              <a:t>All funds for youth activities this year</a:t>
            </a:r>
          </a:p>
          <a:p>
            <a:endParaRPr lang="en-US" sz="1800" dirty="0"/>
          </a:p>
          <a:p>
            <a:pPr marL="285750" indent="-285750">
              <a:buFont typeface="Arial" panose="020B0604020202020204" pitchFamily="34" charset="0"/>
              <a:buChar char="•"/>
            </a:pPr>
            <a:endParaRPr lang="en-US" dirty="0"/>
          </a:p>
          <a:p>
            <a:endParaRPr lang="en-US" sz="1800" dirty="0"/>
          </a:p>
          <a:p>
            <a:endParaRPr lang="en-US" dirty="0"/>
          </a:p>
        </p:txBody>
      </p:sp>
      <p:pic>
        <p:nvPicPr>
          <p:cNvPr id="5" name="Picture 4">
            <a:extLst>
              <a:ext uri="{FF2B5EF4-FFF2-40B4-BE49-F238E27FC236}">
                <a16:creationId xmlns:a16="http://schemas.microsoft.com/office/drawing/2014/main" id="{A521FC3E-90FF-D92F-E03C-D1224296DB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6713" y="243529"/>
            <a:ext cx="3002833" cy="25423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F5B2363F-898C-A9BC-82F3-ACB4FAF434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3742" y="3822104"/>
            <a:ext cx="2933367" cy="24151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6F189D14-6144-C5A6-9332-F011F5F826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2998" y="3809003"/>
            <a:ext cx="2694002" cy="26805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3E8FA8D7-1BAD-E244-3EA9-4B5452A7C2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8663" y="3820226"/>
            <a:ext cx="2703416" cy="26493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516AC1AF-7D7A-B9D9-AED4-646C936C8E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4891" y="3828966"/>
            <a:ext cx="2809156" cy="26406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15523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14BA26-6227-DDB8-8E35-A3606D0D969A}"/>
              </a:ext>
            </a:extLst>
          </p:cNvPr>
          <p:cNvSpPr/>
          <p:nvPr/>
        </p:nvSpPr>
        <p:spPr>
          <a:xfrm rot="20212108">
            <a:off x="50687" y="652014"/>
            <a:ext cx="4385688" cy="1754326"/>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Kids Unlimited</a:t>
            </a:r>
          </a:p>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Basketball</a:t>
            </a:r>
          </a:p>
        </p:txBody>
      </p:sp>
      <p:sp>
        <p:nvSpPr>
          <p:cNvPr id="3" name="TextBox 2">
            <a:extLst>
              <a:ext uri="{FF2B5EF4-FFF2-40B4-BE49-F238E27FC236}">
                <a16:creationId xmlns:a16="http://schemas.microsoft.com/office/drawing/2014/main" id="{59722A27-8363-EAC9-551C-4D9A757B9D21}"/>
              </a:ext>
            </a:extLst>
          </p:cNvPr>
          <p:cNvSpPr txBox="1"/>
          <p:nvPr/>
        </p:nvSpPr>
        <p:spPr>
          <a:xfrm>
            <a:off x="4305670" y="1180730"/>
            <a:ext cx="6844684" cy="1200329"/>
          </a:xfrm>
          <a:prstGeom prst="rect">
            <a:avLst/>
          </a:prstGeom>
          <a:noFill/>
        </p:spPr>
        <p:txBody>
          <a:bodyPr wrap="square" rtlCol="0">
            <a:spAutoFit/>
          </a:bodyPr>
          <a:lstStyle/>
          <a:p>
            <a:pPr marL="285750" indent="-285750">
              <a:buFont typeface="Arial" panose="020B0604020202020204" pitchFamily="34" charset="0"/>
              <a:buChar char="•"/>
            </a:pPr>
            <a:r>
              <a:rPr lang="en-US" dirty="0"/>
              <a:t>3 Saturdays with 2 hours of instructions to 120 students K-3</a:t>
            </a:r>
            <a:r>
              <a:rPr lang="en-US" baseline="30000" dirty="0"/>
              <a:t>rd</a:t>
            </a:r>
            <a:r>
              <a:rPr lang="en-US" dirty="0"/>
              <a:t> grade</a:t>
            </a:r>
          </a:p>
          <a:p>
            <a:pPr marL="285750" indent="-285750">
              <a:buFont typeface="Arial" panose="020B0604020202020204" pitchFamily="34" charset="0"/>
              <a:buChar char="•"/>
            </a:pPr>
            <a:r>
              <a:rPr lang="en-US" dirty="0"/>
              <a:t>T-shirt to each student</a:t>
            </a:r>
          </a:p>
          <a:p>
            <a:pPr marL="285750" indent="-285750">
              <a:buFont typeface="Arial" panose="020B0604020202020204" pitchFamily="34" charset="0"/>
              <a:buChar char="•"/>
            </a:pPr>
            <a:r>
              <a:rPr lang="en-US" dirty="0"/>
              <a:t>Nutritional snacks</a:t>
            </a:r>
          </a:p>
          <a:p>
            <a:pPr marL="285750" indent="-285750">
              <a:buFont typeface="Arial" panose="020B0604020202020204" pitchFamily="34" charset="0"/>
              <a:buChar char="•"/>
            </a:pPr>
            <a:r>
              <a:rPr lang="en-US" dirty="0"/>
              <a:t>12 MRR Member Volunteers</a:t>
            </a:r>
          </a:p>
        </p:txBody>
      </p:sp>
      <p:pic>
        <p:nvPicPr>
          <p:cNvPr id="5" name="Picture 4">
            <a:extLst>
              <a:ext uri="{FF2B5EF4-FFF2-40B4-BE49-F238E27FC236}">
                <a16:creationId xmlns:a16="http://schemas.microsoft.com/office/drawing/2014/main" id="{1C3021E1-EA33-DBDA-7D17-6701C14185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9397" y="3429000"/>
            <a:ext cx="3700711" cy="32670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9ADCDB6B-8562-1249-103A-2E809BA07C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7404" y="3429000"/>
            <a:ext cx="2822585" cy="31972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41F37C6A-56E5-AEBE-5FD7-86F6887F6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011" y="3498770"/>
            <a:ext cx="3190090" cy="31972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27280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585D59-8DB8-2630-F982-ABBA7C2F4247}"/>
              </a:ext>
            </a:extLst>
          </p:cNvPr>
          <p:cNvSpPr/>
          <p:nvPr/>
        </p:nvSpPr>
        <p:spPr>
          <a:xfrm rot="20212108">
            <a:off x="379419" y="632415"/>
            <a:ext cx="3213316" cy="1754326"/>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 Mary’s </a:t>
            </a:r>
          </a:p>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Interact</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3" name="TextBox 2">
            <a:extLst>
              <a:ext uri="{FF2B5EF4-FFF2-40B4-BE49-F238E27FC236}">
                <a16:creationId xmlns:a16="http://schemas.microsoft.com/office/drawing/2014/main" id="{7F0F9780-7CA9-973C-0449-D575A3675E8C}"/>
              </a:ext>
            </a:extLst>
          </p:cNvPr>
          <p:cNvSpPr txBox="1"/>
          <p:nvPr/>
        </p:nvSpPr>
        <p:spPr>
          <a:xfrm>
            <a:off x="2459114" y="2947386"/>
            <a:ext cx="7448365" cy="646331"/>
          </a:xfrm>
          <a:prstGeom prst="rect">
            <a:avLst/>
          </a:prstGeom>
          <a:noFill/>
        </p:spPr>
        <p:txBody>
          <a:bodyPr wrap="square" rtlCol="0">
            <a:spAutoFit/>
          </a:bodyPr>
          <a:lstStyle/>
          <a:p>
            <a:pPr marL="285750" indent="-285750">
              <a:buFont typeface="Arial" panose="020B0604020202020204" pitchFamily="34" charset="0"/>
              <a:buChar char="•"/>
            </a:pPr>
            <a:r>
              <a:rPr lang="en-US" dirty="0"/>
              <a:t>12 students</a:t>
            </a:r>
          </a:p>
          <a:p>
            <a:pPr marL="285750" indent="-285750">
              <a:buFont typeface="Arial" panose="020B0604020202020204" pitchFamily="34" charset="0"/>
              <a:buChar char="•"/>
            </a:pPr>
            <a:r>
              <a:rPr lang="en-US" dirty="0"/>
              <a:t>1,000 Dental kits made for Head Start &amp; KUA Kindergarteners</a:t>
            </a:r>
          </a:p>
        </p:txBody>
      </p:sp>
      <p:pic>
        <p:nvPicPr>
          <p:cNvPr id="5" name="Picture 4">
            <a:extLst>
              <a:ext uri="{FF2B5EF4-FFF2-40B4-BE49-F238E27FC236}">
                <a16:creationId xmlns:a16="http://schemas.microsoft.com/office/drawing/2014/main" id="{71524088-AB1D-D43C-7F0D-4124191771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6539" y="5131403"/>
            <a:ext cx="3841750" cy="1409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4838E45C-A5C6-4319-EA8E-3245A00460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987903" y="4679079"/>
            <a:ext cx="2332115" cy="17490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9F9E2BB8-404B-F8E8-2489-4704268B97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555409" y="561418"/>
            <a:ext cx="2528975" cy="18967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10B83063-CD8F-929B-6694-4DB386DB46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9815150" y="1875314"/>
            <a:ext cx="2528974" cy="18967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4E8FF018-7A3B-6696-677B-54E0754645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845" y="4701827"/>
            <a:ext cx="2690469" cy="20178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5EB1832F-26EB-D3F9-C627-F0152A7BD4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1538" y="4701826"/>
            <a:ext cx="2690470" cy="20178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59998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C9BCA7-0B40-67EC-B03D-2CF5264EBD45}"/>
              </a:ext>
            </a:extLst>
          </p:cNvPr>
          <p:cNvSpPr/>
          <p:nvPr/>
        </p:nvSpPr>
        <p:spPr>
          <a:xfrm rot="20212108">
            <a:off x="566761" y="652014"/>
            <a:ext cx="3353546" cy="1754326"/>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Rogue </a:t>
            </a:r>
          </a:p>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Powerpack</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4" name="Picture 3">
            <a:extLst>
              <a:ext uri="{FF2B5EF4-FFF2-40B4-BE49-F238E27FC236}">
                <a16:creationId xmlns:a16="http://schemas.microsoft.com/office/drawing/2014/main" id="{2C581F0B-752F-01D8-E103-59B3DDC6FB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7419" y="2373425"/>
            <a:ext cx="2414016" cy="1810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51531AA9-797B-8B7F-935E-5A7C496FB2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2827" y="4829984"/>
            <a:ext cx="2084043" cy="1810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C6BAD11D-173D-03AD-AA6F-3B422AF868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483" y="3492285"/>
            <a:ext cx="3907609" cy="29307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5E530A89-6D1F-DA56-A727-5FD39D40B6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9842" y="3366317"/>
            <a:ext cx="2386984" cy="31826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75E17209-CB64-646C-82BE-B00A6D73EA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2891" y="4519033"/>
            <a:ext cx="3420930" cy="20390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BEB29A25-D719-474B-9978-8C634B7125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0239" y="2304357"/>
            <a:ext cx="2802492" cy="19486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8596C1E3-D0D6-A686-7B53-43362A129E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52821" y="145406"/>
            <a:ext cx="2582203" cy="20019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a:extLst>
              <a:ext uri="{FF2B5EF4-FFF2-40B4-BE49-F238E27FC236}">
                <a16:creationId xmlns:a16="http://schemas.microsoft.com/office/drawing/2014/main" id="{27DFFC15-9E92-C97F-D80F-CE712FEE3EDF}"/>
              </a:ext>
            </a:extLst>
          </p:cNvPr>
          <p:cNvSpPr txBox="1"/>
          <p:nvPr/>
        </p:nvSpPr>
        <p:spPr>
          <a:xfrm>
            <a:off x="3992827" y="382483"/>
            <a:ext cx="5184559" cy="1754326"/>
          </a:xfrm>
          <a:prstGeom prst="rect">
            <a:avLst/>
          </a:prstGeom>
          <a:noFill/>
        </p:spPr>
        <p:txBody>
          <a:bodyPr wrap="square" rtlCol="0">
            <a:spAutoFit/>
          </a:bodyPr>
          <a:lstStyle/>
          <a:p>
            <a:pPr marL="285750" indent="-285750" algn="l">
              <a:buFont typeface="Arial" panose="020B0604020202020204" pitchFamily="34" charset="0"/>
              <a:buChar char="•"/>
            </a:pPr>
            <a:r>
              <a:rPr lang="en-US" b="0" i="0" dirty="0">
                <a:solidFill>
                  <a:srgbClr val="222222"/>
                </a:solidFill>
                <a:effectLst/>
                <a:highlight>
                  <a:srgbClr val="FFFFFF"/>
                </a:highlight>
              </a:rPr>
              <a:t>22 Schools </a:t>
            </a:r>
          </a:p>
          <a:p>
            <a:pPr marL="285750" indent="-285750" algn="l">
              <a:buFont typeface="Arial" panose="020B0604020202020204" pitchFamily="34" charset="0"/>
              <a:buChar char="•"/>
            </a:pPr>
            <a:r>
              <a:rPr lang="en-US" b="0" i="0" dirty="0">
                <a:solidFill>
                  <a:srgbClr val="222222"/>
                </a:solidFill>
                <a:effectLst/>
                <a:highlight>
                  <a:srgbClr val="FFFFFF"/>
                </a:highlight>
              </a:rPr>
              <a:t>Started with 483 students and ended the school year with 621 students</a:t>
            </a:r>
          </a:p>
          <a:p>
            <a:pPr marL="285750" indent="-285750" algn="l">
              <a:buFont typeface="Arial" panose="020B0604020202020204" pitchFamily="34" charset="0"/>
              <a:buChar char="•"/>
            </a:pPr>
            <a:r>
              <a:rPr lang="en-US" b="0" i="0" dirty="0">
                <a:solidFill>
                  <a:srgbClr val="222222"/>
                </a:solidFill>
                <a:effectLst/>
                <a:highlight>
                  <a:srgbClr val="FFFFFF"/>
                </a:highlight>
              </a:rPr>
              <a:t>18,754 bags delivered =  112,524 meals and 112,524 snacks.</a:t>
            </a:r>
          </a:p>
          <a:p>
            <a:pPr marL="285750" indent="-285750" algn="l">
              <a:buFont typeface="Arial" panose="020B0604020202020204" pitchFamily="34" charset="0"/>
              <a:buChar char="•"/>
            </a:pPr>
            <a:r>
              <a:rPr lang="en-US" b="0" i="0" dirty="0">
                <a:solidFill>
                  <a:srgbClr val="222222"/>
                </a:solidFill>
                <a:effectLst/>
                <a:highlight>
                  <a:srgbClr val="FFFFFF"/>
                </a:highlight>
              </a:rPr>
              <a:t>13 MRR volunteers helped</a:t>
            </a:r>
            <a:endParaRPr lang="en-US" dirty="0"/>
          </a:p>
        </p:txBody>
      </p:sp>
    </p:spTree>
    <p:extLst>
      <p:ext uri="{BB962C8B-B14F-4D97-AF65-F5344CB8AC3E}">
        <p14:creationId xmlns:p14="http://schemas.microsoft.com/office/powerpoint/2010/main" val="1351039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2F4EDC-6DF2-CABF-C190-3040B9F3BE97}"/>
              </a:ext>
            </a:extLst>
          </p:cNvPr>
          <p:cNvSpPr/>
          <p:nvPr/>
        </p:nvSpPr>
        <p:spPr>
          <a:xfrm rot="20212108">
            <a:off x="147702" y="652014"/>
            <a:ext cx="4191660" cy="1754326"/>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Peanut Butter</a:t>
            </a:r>
          </a:p>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Project</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4" name="Picture 3">
            <a:extLst>
              <a:ext uri="{FF2B5EF4-FFF2-40B4-BE49-F238E27FC236}">
                <a16:creationId xmlns:a16="http://schemas.microsoft.com/office/drawing/2014/main" id="{1AF0A20C-653A-8B4A-E299-4A43900355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738" y="2889681"/>
            <a:ext cx="5125375" cy="38440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BF5BD1E7-2141-58B5-AF45-1DDE540F62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7324" y="3950562"/>
            <a:ext cx="3509639" cy="26322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E8CC111B-2408-8CB5-1920-BA58A3D649E9}"/>
              </a:ext>
            </a:extLst>
          </p:cNvPr>
          <p:cNvSpPr txBox="1"/>
          <p:nvPr/>
        </p:nvSpPr>
        <p:spPr>
          <a:xfrm>
            <a:off x="5362113" y="834501"/>
            <a:ext cx="6054570" cy="923330"/>
          </a:xfrm>
          <a:prstGeom prst="rect">
            <a:avLst/>
          </a:prstGeom>
          <a:noFill/>
        </p:spPr>
        <p:txBody>
          <a:bodyPr wrap="square" rtlCol="0">
            <a:spAutoFit/>
          </a:bodyPr>
          <a:lstStyle/>
          <a:p>
            <a:pPr marL="285750" indent="-285750">
              <a:buFont typeface="Arial" panose="020B0604020202020204" pitchFamily="34" charset="0"/>
              <a:buChar char="•"/>
            </a:pPr>
            <a:r>
              <a:rPr lang="en-US" dirty="0"/>
              <a:t>600 packages to KUA for winter break snacks</a:t>
            </a:r>
          </a:p>
          <a:p>
            <a:pPr marL="285750" indent="-285750">
              <a:buFont typeface="Arial" panose="020B0604020202020204" pitchFamily="34" charset="0"/>
              <a:buChar char="•"/>
            </a:pPr>
            <a:r>
              <a:rPr lang="en-US" dirty="0"/>
              <a:t>$5,300 </a:t>
            </a:r>
          </a:p>
          <a:p>
            <a:pPr marL="285750" indent="-285750">
              <a:buFont typeface="Arial" panose="020B0604020202020204" pitchFamily="34" charset="0"/>
              <a:buChar char="•"/>
            </a:pPr>
            <a:r>
              <a:rPr lang="en-US" dirty="0"/>
              <a:t>20 MRR Members Volunteered</a:t>
            </a:r>
          </a:p>
        </p:txBody>
      </p:sp>
    </p:spTree>
    <p:extLst>
      <p:ext uri="{BB962C8B-B14F-4D97-AF65-F5344CB8AC3E}">
        <p14:creationId xmlns:p14="http://schemas.microsoft.com/office/powerpoint/2010/main" val="869291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C97E52-CDB2-F350-8B26-04C8C4F142DC}"/>
              </a:ext>
            </a:extLst>
          </p:cNvPr>
          <p:cNvSpPr/>
          <p:nvPr/>
        </p:nvSpPr>
        <p:spPr>
          <a:xfrm rot="20212108">
            <a:off x="-52027" y="652014"/>
            <a:ext cx="4591129" cy="1754326"/>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4-Way Test </a:t>
            </a:r>
          </a:p>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Speech Contest</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3" name="TextBox 2">
            <a:extLst>
              <a:ext uri="{FF2B5EF4-FFF2-40B4-BE49-F238E27FC236}">
                <a16:creationId xmlns:a16="http://schemas.microsoft.com/office/drawing/2014/main" id="{5198D3C2-FCCB-46C3-6D68-4994BEFA34AA}"/>
              </a:ext>
            </a:extLst>
          </p:cNvPr>
          <p:cNvSpPr txBox="1"/>
          <p:nvPr/>
        </p:nvSpPr>
        <p:spPr>
          <a:xfrm>
            <a:off x="3165967" y="2024109"/>
            <a:ext cx="6241002" cy="1754326"/>
          </a:xfrm>
          <a:prstGeom prst="rect">
            <a:avLst/>
          </a:prstGeom>
          <a:noFill/>
        </p:spPr>
        <p:txBody>
          <a:bodyPr wrap="square" rtlCol="0">
            <a:spAutoFit/>
          </a:bodyPr>
          <a:lstStyle/>
          <a:p>
            <a:pPr marL="285750" indent="-285750">
              <a:buFont typeface="Arial" panose="020B0604020202020204" pitchFamily="34" charset="0"/>
              <a:buChar char="•"/>
            </a:pPr>
            <a:r>
              <a:rPr lang="en-US" dirty="0"/>
              <a:t>5 High School students</a:t>
            </a:r>
          </a:p>
          <a:p>
            <a:pPr marL="285750" indent="-285750">
              <a:buFont typeface="Arial" panose="020B0604020202020204" pitchFamily="34" charset="0"/>
              <a:buChar char="•"/>
            </a:pPr>
            <a:r>
              <a:rPr lang="en-US" dirty="0"/>
              <a:t>$525 in prizes at Club level</a:t>
            </a:r>
          </a:p>
          <a:p>
            <a:pPr marL="285750" indent="-285750">
              <a:buFont typeface="Arial" panose="020B0604020202020204" pitchFamily="34" charset="0"/>
              <a:buChar char="•"/>
            </a:pPr>
            <a:r>
              <a:rPr lang="en-US" dirty="0"/>
              <a:t>$7,000 in prizes at District level</a:t>
            </a:r>
          </a:p>
          <a:p>
            <a:pPr marL="285750" indent="-285750">
              <a:buFont typeface="Arial" panose="020B0604020202020204" pitchFamily="34" charset="0"/>
              <a:buChar char="•"/>
            </a:pPr>
            <a:r>
              <a:rPr lang="en-US" dirty="0"/>
              <a:t>MRR student </a:t>
            </a:r>
            <a:r>
              <a:rPr lang="en-US" dirty="0" err="1"/>
              <a:t>Madelena</a:t>
            </a:r>
            <a:r>
              <a:rPr lang="en-US" dirty="0"/>
              <a:t> Batista won 1</a:t>
            </a:r>
            <a:r>
              <a:rPr lang="en-US" baseline="30000" dirty="0"/>
              <a:t>st</a:t>
            </a:r>
            <a:r>
              <a:rPr lang="en-US" dirty="0"/>
              <a:t> place at </a:t>
            </a:r>
          </a:p>
          <a:p>
            <a:r>
              <a:rPr lang="en-US" dirty="0"/>
              <a:t>                                         District ($3500) </a:t>
            </a:r>
          </a:p>
          <a:p>
            <a:endParaRPr lang="en-US" dirty="0"/>
          </a:p>
        </p:txBody>
      </p:sp>
      <p:pic>
        <p:nvPicPr>
          <p:cNvPr id="4" name="Picture 3">
            <a:extLst>
              <a:ext uri="{FF2B5EF4-FFF2-40B4-BE49-F238E27FC236}">
                <a16:creationId xmlns:a16="http://schemas.microsoft.com/office/drawing/2014/main" id="{097FF258-515F-F054-54F7-FABEC50199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996930" y="2644991"/>
            <a:ext cx="4372252" cy="3279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E047E4E3-D26F-B9D4-88DF-D3582E1265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600" y="3890638"/>
            <a:ext cx="3571874" cy="26812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29263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268112-DC70-5C9A-E925-DBA1D033D384}"/>
              </a:ext>
            </a:extLst>
          </p:cNvPr>
          <p:cNvSpPr/>
          <p:nvPr/>
        </p:nvSpPr>
        <p:spPr>
          <a:xfrm rot="20212108">
            <a:off x="445958" y="652014"/>
            <a:ext cx="3595151" cy="1754326"/>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Student </a:t>
            </a:r>
          </a:p>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Recognition</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3" name="TextBox 2">
            <a:extLst>
              <a:ext uri="{FF2B5EF4-FFF2-40B4-BE49-F238E27FC236}">
                <a16:creationId xmlns:a16="http://schemas.microsoft.com/office/drawing/2014/main" id="{71AC385E-7759-4F97-AC93-FE3F9C77D013}"/>
              </a:ext>
            </a:extLst>
          </p:cNvPr>
          <p:cNvSpPr txBox="1"/>
          <p:nvPr/>
        </p:nvSpPr>
        <p:spPr>
          <a:xfrm>
            <a:off x="4241182" y="567434"/>
            <a:ext cx="5628443" cy="646331"/>
          </a:xfrm>
          <a:prstGeom prst="rect">
            <a:avLst/>
          </a:prstGeom>
          <a:noFill/>
        </p:spPr>
        <p:txBody>
          <a:bodyPr wrap="square" rtlCol="0">
            <a:spAutoFit/>
          </a:bodyPr>
          <a:lstStyle/>
          <a:p>
            <a:pPr marL="285750" indent="-285750">
              <a:buFont typeface="Arial" panose="020B0604020202020204" pitchFamily="34" charset="0"/>
              <a:buChar char="•"/>
            </a:pPr>
            <a:r>
              <a:rPr lang="en-US" dirty="0"/>
              <a:t>25 outstanding students recognized </a:t>
            </a:r>
          </a:p>
          <a:p>
            <a:pPr marL="285750" indent="-285750">
              <a:buFont typeface="Arial" panose="020B0604020202020204" pitchFamily="34" charset="0"/>
              <a:buChar char="•"/>
            </a:pPr>
            <a:r>
              <a:rPr lang="en-US" dirty="0"/>
              <a:t>$50 gift certificate given to each</a:t>
            </a:r>
          </a:p>
        </p:txBody>
      </p:sp>
      <p:pic>
        <p:nvPicPr>
          <p:cNvPr id="5" name="Picture 4">
            <a:extLst>
              <a:ext uri="{FF2B5EF4-FFF2-40B4-BE49-F238E27FC236}">
                <a16:creationId xmlns:a16="http://schemas.microsoft.com/office/drawing/2014/main" id="{35D5D2CC-0904-14E0-5C29-BE9B89E154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5330" y="3153469"/>
            <a:ext cx="2840147" cy="34015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982FAE64-AF9F-8498-6E04-4A752F151B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2690" y="3656443"/>
            <a:ext cx="2173919" cy="28985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5DB02E35-2BD7-35F6-4843-9255BE9F8E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5782" y="296985"/>
            <a:ext cx="2407737" cy="31320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B5883A80-0D7D-39AD-5B42-D2B3AC8D62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679" y="3344985"/>
            <a:ext cx="1875854" cy="32100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3A1E8CB4-4DBC-C5B3-90ED-B2F0BC050A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1522" y="1441208"/>
            <a:ext cx="2401168" cy="32015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407334A7-F5E0-E25B-4253-CD02CB3DF8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67274" y="3429000"/>
            <a:ext cx="2728515" cy="32100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4672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DA8072-F72F-2A3F-FD90-8697D0EE7A55}"/>
              </a:ext>
            </a:extLst>
          </p:cNvPr>
          <p:cNvSpPr/>
          <p:nvPr/>
        </p:nvSpPr>
        <p:spPr>
          <a:xfrm rot="20212108">
            <a:off x="809134" y="652014"/>
            <a:ext cx="2868799" cy="1754326"/>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Youth </a:t>
            </a:r>
          </a:p>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Exchange</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3" name="TextBox 2">
            <a:extLst>
              <a:ext uri="{FF2B5EF4-FFF2-40B4-BE49-F238E27FC236}">
                <a16:creationId xmlns:a16="http://schemas.microsoft.com/office/drawing/2014/main" id="{E7D3A6C7-7611-38D9-43D2-C565FDF82CBC}"/>
              </a:ext>
            </a:extLst>
          </p:cNvPr>
          <p:cNvSpPr txBox="1"/>
          <p:nvPr/>
        </p:nvSpPr>
        <p:spPr>
          <a:xfrm>
            <a:off x="3962119" y="1376038"/>
            <a:ext cx="5974672" cy="923330"/>
          </a:xfrm>
          <a:prstGeom prst="rect">
            <a:avLst/>
          </a:prstGeom>
          <a:noFill/>
        </p:spPr>
        <p:txBody>
          <a:bodyPr wrap="square" rtlCol="0">
            <a:spAutoFit/>
          </a:bodyPr>
          <a:lstStyle/>
          <a:p>
            <a:r>
              <a:rPr lang="en-US" b="0" i="0" dirty="0" err="1">
                <a:solidFill>
                  <a:srgbClr val="222222"/>
                </a:solidFill>
                <a:effectLst/>
                <a:highlight>
                  <a:srgbClr val="FFFFFF"/>
                </a:highlight>
              </a:rPr>
              <a:t>Akinori</a:t>
            </a:r>
            <a:r>
              <a:rPr lang="en-US" b="0" i="0" dirty="0">
                <a:solidFill>
                  <a:srgbClr val="222222"/>
                </a:solidFill>
                <a:effectLst/>
                <a:highlight>
                  <a:srgbClr val="FFFFFF"/>
                </a:highlight>
              </a:rPr>
              <a:t> (Aki) Oka from Japan</a:t>
            </a:r>
          </a:p>
          <a:p>
            <a:r>
              <a:rPr lang="en-US" dirty="0">
                <a:solidFill>
                  <a:srgbClr val="222222"/>
                </a:solidFill>
                <a:highlight>
                  <a:srgbClr val="FFFFFF"/>
                </a:highlight>
              </a:rPr>
              <a:t>(incoming student is </a:t>
            </a:r>
          </a:p>
          <a:p>
            <a:r>
              <a:rPr lang="en-US" dirty="0" err="1">
                <a:solidFill>
                  <a:srgbClr val="222222"/>
                </a:solidFill>
                <a:highlight>
                  <a:srgbClr val="FFFFFF"/>
                </a:highlight>
              </a:rPr>
              <a:t>Nathalya</a:t>
            </a:r>
            <a:r>
              <a:rPr lang="en-US" dirty="0">
                <a:solidFill>
                  <a:srgbClr val="222222"/>
                </a:solidFill>
                <a:highlight>
                  <a:srgbClr val="FFFFFF"/>
                </a:highlight>
              </a:rPr>
              <a:t> de Castro </a:t>
            </a:r>
            <a:r>
              <a:rPr lang="en-US" dirty="0" err="1">
                <a:solidFill>
                  <a:srgbClr val="222222"/>
                </a:solidFill>
                <a:highlight>
                  <a:srgbClr val="FFFFFF"/>
                </a:highlight>
              </a:rPr>
              <a:t>Dobrowalski</a:t>
            </a:r>
            <a:r>
              <a:rPr lang="en-US" dirty="0">
                <a:solidFill>
                  <a:srgbClr val="222222"/>
                </a:solidFill>
                <a:highlight>
                  <a:srgbClr val="FFFFFF"/>
                </a:highlight>
              </a:rPr>
              <a:t> from Brazil</a:t>
            </a:r>
            <a:r>
              <a:rPr lang="en-US" dirty="0"/>
              <a:t> )</a:t>
            </a:r>
          </a:p>
        </p:txBody>
      </p:sp>
      <p:pic>
        <p:nvPicPr>
          <p:cNvPr id="5" name="Picture 4">
            <a:extLst>
              <a:ext uri="{FF2B5EF4-FFF2-40B4-BE49-F238E27FC236}">
                <a16:creationId xmlns:a16="http://schemas.microsoft.com/office/drawing/2014/main" id="{3079614C-CF86-3514-3080-6CC7737245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4228" y="3299556"/>
            <a:ext cx="3601068" cy="27008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48BCB8D0-5C0C-E3C2-5514-FA3CBC3ADE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9691" y="159038"/>
            <a:ext cx="2674428" cy="35659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E44A1B23-10E2-CECF-7EE8-65CCEDB964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360" y="3249225"/>
            <a:ext cx="3766346" cy="2923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6082EE10-F904-1D69-7DE9-5BD2D126B1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9463" y="3906173"/>
            <a:ext cx="2934656" cy="27008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97365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380900-0557-A907-BEAB-D10A1FCE47AD}"/>
              </a:ext>
            </a:extLst>
          </p:cNvPr>
          <p:cNvSpPr/>
          <p:nvPr/>
        </p:nvSpPr>
        <p:spPr>
          <a:xfrm rot="20212108">
            <a:off x="220483" y="652014"/>
            <a:ext cx="4046108" cy="1754326"/>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Bob Newland</a:t>
            </a:r>
          </a:p>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Track Meet</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4" name="Picture 3">
            <a:extLst>
              <a:ext uri="{FF2B5EF4-FFF2-40B4-BE49-F238E27FC236}">
                <a16:creationId xmlns:a16="http://schemas.microsoft.com/office/drawing/2014/main" id="{7C4AE1C2-3012-671D-1AFB-ED20CFB581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0625" y="297400"/>
            <a:ext cx="3284737" cy="24635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114C4B38-BFFD-21B6-45E6-5408D7BB1A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2832" y="2829254"/>
            <a:ext cx="3652817" cy="2364369"/>
          </a:xfrm>
          <a:prstGeom prst="rect">
            <a:avLst/>
          </a:prstGeom>
        </p:spPr>
      </p:pic>
      <p:pic>
        <p:nvPicPr>
          <p:cNvPr id="10" name="Picture 9">
            <a:extLst>
              <a:ext uri="{FF2B5EF4-FFF2-40B4-BE49-F238E27FC236}">
                <a16:creationId xmlns:a16="http://schemas.microsoft.com/office/drawing/2014/main" id="{5A532C89-F22F-81FB-A4CC-C46C2BEEB5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1523" y="4640172"/>
            <a:ext cx="2889727" cy="21672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214D269D-4BC7-4FF8-9D2E-7D7BCE766A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351" y="4354956"/>
            <a:ext cx="3067160" cy="22193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595A8F2E-8085-76F9-4D38-B3040479D9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92965" y="4354956"/>
            <a:ext cx="2959103" cy="22193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C30FFECF-AA3D-0764-0259-A82907EC40A0}"/>
              </a:ext>
            </a:extLst>
          </p:cNvPr>
          <p:cNvSpPr txBox="1"/>
          <p:nvPr/>
        </p:nvSpPr>
        <p:spPr>
          <a:xfrm>
            <a:off x="4145872" y="2263806"/>
            <a:ext cx="3746377" cy="1477328"/>
          </a:xfrm>
          <a:prstGeom prst="rect">
            <a:avLst/>
          </a:prstGeom>
          <a:noFill/>
        </p:spPr>
        <p:txBody>
          <a:bodyPr wrap="square" rtlCol="0">
            <a:spAutoFit/>
          </a:bodyPr>
          <a:lstStyle/>
          <a:p>
            <a:pPr marL="285750" indent="-285750">
              <a:buFont typeface="Arial" panose="020B0604020202020204" pitchFamily="34" charset="0"/>
              <a:buChar char="•"/>
            </a:pPr>
            <a:r>
              <a:rPr lang="en-US" dirty="0"/>
              <a:t>Hundreds of students</a:t>
            </a:r>
          </a:p>
          <a:p>
            <a:pPr marL="285750" indent="-285750">
              <a:buFont typeface="Arial" panose="020B0604020202020204" pitchFamily="34" charset="0"/>
              <a:buChar char="•"/>
            </a:pPr>
            <a:r>
              <a:rPr lang="en-US" dirty="0"/>
              <a:t>17 events</a:t>
            </a:r>
          </a:p>
          <a:p>
            <a:pPr marL="285750" indent="-285750">
              <a:buFont typeface="Arial" panose="020B0604020202020204" pitchFamily="34" charset="0"/>
              <a:buChar char="•"/>
            </a:pPr>
            <a:r>
              <a:rPr lang="en-US" dirty="0"/>
              <a:t>12 schools</a:t>
            </a:r>
          </a:p>
          <a:p>
            <a:pPr marL="285750" indent="-285750">
              <a:buFont typeface="Arial" panose="020B0604020202020204" pitchFamily="34" charset="0"/>
              <a:buChar char="•"/>
            </a:pPr>
            <a:r>
              <a:rPr lang="en-US" dirty="0"/>
              <a:t>12 MRR member volunteers</a:t>
            </a:r>
          </a:p>
          <a:p>
            <a:endParaRPr lang="en-US" dirty="0"/>
          </a:p>
        </p:txBody>
      </p:sp>
    </p:spTree>
    <p:extLst>
      <p:ext uri="{BB962C8B-B14F-4D97-AF65-F5344CB8AC3E}">
        <p14:creationId xmlns:p14="http://schemas.microsoft.com/office/powerpoint/2010/main" val="3142210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78E32D-E4C8-3A2F-786F-B9D8396D8E56}"/>
              </a:ext>
            </a:extLst>
          </p:cNvPr>
          <p:cNvSpPr/>
          <p:nvPr/>
        </p:nvSpPr>
        <p:spPr>
          <a:xfrm rot="20212108">
            <a:off x="362611" y="923099"/>
            <a:ext cx="2926379"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Tiger Den</a:t>
            </a:r>
          </a:p>
        </p:txBody>
      </p:sp>
      <p:sp>
        <p:nvSpPr>
          <p:cNvPr id="5" name="TextBox 4">
            <a:extLst>
              <a:ext uri="{FF2B5EF4-FFF2-40B4-BE49-F238E27FC236}">
                <a16:creationId xmlns:a16="http://schemas.microsoft.com/office/drawing/2014/main" id="{F76FAE0B-2AE5-A152-B44B-8A729F62F393}"/>
              </a:ext>
            </a:extLst>
          </p:cNvPr>
          <p:cNvSpPr txBox="1"/>
          <p:nvPr/>
        </p:nvSpPr>
        <p:spPr>
          <a:xfrm>
            <a:off x="2140998" y="2008924"/>
            <a:ext cx="5103586" cy="1477328"/>
          </a:xfrm>
          <a:prstGeom prst="rect">
            <a:avLst/>
          </a:prstGeom>
          <a:noFill/>
        </p:spPr>
        <p:txBody>
          <a:bodyPr wrap="square" rtlCol="0">
            <a:spAutoFit/>
          </a:bodyPr>
          <a:lstStyle/>
          <a:p>
            <a:r>
              <a:rPr lang="en-US" dirty="0"/>
              <a:t>At Innovation Academy:</a:t>
            </a:r>
          </a:p>
          <a:p>
            <a:pPr marL="285750" indent="-285750">
              <a:buFont typeface="Arial" panose="020B0604020202020204" pitchFamily="34" charset="0"/>
              <a:buChar char="•"/>
            </a:pPr>
            <a:r>
              <a:rPr lang="en-US" dirty="0"/>
              <a:t>110 student supported with basic needs - food, clothing, feminine hygiene, school supplies  </a:t>
            </a:r>
          </a:p>
          <a:p>
            <a:pPr marL="285750" indent="-285750">
              <a:buFont typeface="Arial" panose="020B0604020202020204" pitchFamily="34" charset="0"/>
              <a:buChar char="•"/>
            </a:pPr>
            <a:r>
              <a:rPr lang="en-US" dirty="0"/>
              <a:t>$2,000 budget, plus donations from Club members</a:t>
            </a:r>
          </a:p>
        </p:txBody>
      </p:sp>
      <p:pic>
        <p:nvPicPr>
          <p:cNvPr id="7" name="Picture 6">
            <a:extLst>
              <a:ext uri="{FF2B5EF4-FFF2-40B4-BE49-F238E27FC236}">
                <a16:creationId xmlns:a16="http://schemas.microsoft.com/office/drawing/2014/main" id="{AD39E08B-5C74-C22F-4D9F-6105E1185B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0456" y="4110412"/>
            <a:ext cx="3474128" cy="26055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8A0D9712-E32A-65BC-0553-8B324A67D0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882" y="4350109"/>
            <a:ext cx="3154532" cy="23658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A0BEBB9F-08FB-E95F-5A27-DF095A520E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56063" y="3710865"/>
            <a:ext cx="2140628" cy="28541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5D864B05-9CBD-9D08-9290-708BA86B38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5410" y="173729"/>
            <a:ext cx="3964541" cy="29734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4FCF9946-E8EE-E4BB-121D-E7EF3A08E9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0162" y="4260009"/>
            <a:ext cx="2140628" cy="23064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12424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083C0-6E4D-2A04-C74E-CEAEFC13211B}"/>
              </a:ext>
            </a:extLst>
          </p:cNvPr>
          <p:cNvSpPr/>
          <p:nvPr/>
        </p:nvSpPr>
        <p:spPr>
          <a:xfrm rot="20212108">
            <a:off x="438695" y="421180"/>
            <a:ext cx="3148042"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Sergeant’s</a:t>
            </a:r>
          </a:p>
        </p:txBody>
      </p:sp>
      <p:sp>
        <p:nvSpPr>
          <p:cNvPr id="3" name="TextBox 2">
            <a:extLst>
              <a:ext uri="{FF2B5EF4-FFF2-40B4-BE49-F238E27FC236}">
                <a16:creationId xmlns:a16="http://schemas.microsoft.com/office/drawing/2014/main" id="{406A99FE-3F0D-211F-E0DA-DC9C1D4DEBAE}"/>
              </a:ext>
            </a:extLst>
          </p:cNvPr>
          <p:cNvSpPr txBox="1"/>
          <p:nvPr/>
        </p:nvSpPr>
        <p:spPr>
          <a:xfrm>
            <a:off x="5584169" y="236514"/>
            <a:ext cx="5779363" cy="923330"/>
          </a:xfrm>
          <a:prstGeom prst="rect">
            <a:avLst/>
          </a:prstGeom>
          <a:noFill/>
        </p:spPr>
        <p:txBody>
          <a:bodyPr wrap="square" rtlCol="0">
            <a:spAutoFit/>
          </a:bodyPr>
          <a:lstStyle/>
          <a:p>
            <a:pPr marL="285750" indent="-285750">
              <a:buFont typeface="Arial" panose="020B0604020202020204" pitchFamily="34" charset="0"/>
              <a:buChar char="•"/>
            </a:pPr>
            <a:r>
              <a:rPr lang="en-US" dirty="0"/>
              <a:t>$24,450 raised for Rotary International Annual Fund</a:t>
            </a:r>
          </a:p>
          <a:p>
            <a:pPr marL="285750" indent="-285750">
              <a:buFont typeface="Arial" panose="020B0604020202020204" pitchFamily="34" charset="0"/>
              <a:buChar char="•"/>
            </a:pPr>
            <a:r>
              <a:rPr lang="en-US" dirty="0"/>
              <a:t>$4,139 raised for Polio Plus</a:t>
            </a:r>
          </a:p>
          <a:p>
            <a:pPr marL="285750" indent="-285750">
              <a:buFont typeface="Arial" panose="020B0604020202020204" pitchFamily="34" charset="0"/>
              <a:buChar char="•"/>
            </a:pPr>
            <a:r>
              <a:rPr lang="en-US" dirty="0"/>
              <a:t>$2,685 raised for Maui’s Fire Relief</a:t>
            </a:r>
          </a:p>
        </p:txBody>
      </p:sp>
      <p:sp>
        <p:nvSpPr>
          <p:cNvPr id="4" name="Rectangle 3">
            <a:extLst>
              <a:ext uri="{FF2B5EF4-FFF2-40B4-BE49-F238E27FC236}">
                <a16:creationId xmlns:a16="http://schemas.microsoft.com/office/drawing/2014/main" id="{46ED5D65-509A-2652-DFF7-C9D4B32C161A}"/>
              </a:ext>
            </a:extLst>
          </p:cNvPr>
          <p:cNvSpPr/>
          <p:nvPr/>
        </p:nvSpPr>
        <p:spPr>
          <a:xfrm rot="20212108">
            <a:off x="-84270" y="4376680"/>
            <a:ext cx="5013681"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Communications</a:t>
            </a:r>
          </a:p>
        </p:txBody>
      </p:sp>
      <p:sp>
        <p:nvSpPr>
          <p:cNvPr id="5" name="TextBox 4">
            <a:extLst>
              <a:ext uri="{FF2B5EF4-FFF2-40B4-BE49-F238E27FC236}">
                <a16:creationId xmlns:a16="http://schemas.microsoft.com/office/drawing/2014/main" id="{99D12B88-BE25-97B0-258D-95BAC87EA290}"/>
              </a:ext>
            </a:extLst>
          </p:cNvPr>
          <p:cNvSpPr txBox="1"/>
          <p:nvPr/>
        </p:nvSpPr>
        <p:spPr>
          <a:xfrm>
            <a:off x="5584169" y="4199140"/>
            <a:ext cx="4358936" cy="923330"/>
          </a:xfrm>
          <a:prstGeom prst="rect">
            <a:avLst/>
          </a:prstGeom>
          <a:noFill/>
        </p:spPr>
        <p:txBody>
          <a:bodyPr wrap="square" rtlCol="0">
            <a:spAutoFit/>
          </a:bodyPr>
          <a:lstStyle/>
          <a:p>
            <a:pPr marL="285750" indent="-285750">
              <a:buFont typeface="Arial" panose="020B0604020202020204" pitchFamily="34" charset="0"/>
              <a:buChar char="•"/>
            </a:pPr>
            <a:r>
              <a:rPr lang="en-US" dirty="0"/>
              <a:t>New Facebook page</a:t>
            </a:r>
          </a:p>
          <a:p>
            <a:pPr marL="285750" indent="-285750">
              <a:buFont typeface="Arial" panose="020B0604020202020204" pitchFamily="34" charset="0"/>
              <a:buChar char="•"/>
            </a:pPr>
            <a:r>
              <a:rPr lang="en-US" dirty="0"/>
              <a:t>Updated website</a:t>
            </a:r>
          </a:p>
          <a:p>
            <a:pPr marL="285750" indent="-285750">
              <a:buFont typeface="Arial" panose="020B0604020202020204" pitchFamily="34" charset="0"/>
              <a:buChar char="•"/>
            </a:pPr>
            <a:r>
              <a:rPr lang="en-US" dirty="0"/>
              <a:t>New Communicator tied to website</a:t>
            </a:r>
          </a:p>
        </p:txBody>
      </p:sp>
      <p:sp>
        <p:nvSpPr>
          <p:cNvPr id="6" name="Rectangle 5">
            <a:extLst>
              <a:ext uri="{FF2B5EF4-FFF2-40B4-BE49-F238E27FC236}">
                <a16:creationId xmlns:a16="http://schemas.microsoft.com/office/drawing/2014/main" id="{BE6D467F-7C81-1D04-FBB8-06022A99590A}"/>
              </a:ext>
            </a:extLst>
          </p:cNvPr>
          <p:cNvSpPr/>
          <p:nvPr/>
        </p:nvSpPr>
        <p:spPr>
          <a:xfrm rot="20212108">
            <a:off x="258533" y="2508308"/>
            <a:ext cx="4096378"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Strategic Plan</a:t>
            </a:r>
          </a:p>
        </p:txBody>
      </p:sp>
      <p:sp>
        <p:nvSpPr>
          <p:cNvPr id="7" name="TextBox 6">
            <a:extLst>
              <a:ext uri="{FF2B5EF4-FFF2-40B4-BE49-F238E27FC236}">
                <a16:creationId xmlns:a16="http://schemas.microsoft.com/office/drawing/2014/main" id="{13F8463F-71E6-4C35-A406-601DDA0BDA1B}"/>
              </a:ext>
            </a:extLst>
          </p:cNvPr>
          <p:cNvSpPr txBox="1"/>
          <p:nvPr/>
        </p:nvSpPr>
        <p:spPr>
          <a:xfrm>
            <a:off x="5584169" y="1846556"/>
            <a:ext cx="6010068" cy="2308324"/>
          </a:xfrm>
          <a:prstGeom prst="rect">
            <a:avLst/>
          </a:prstGeom>
          <a:noFill/>
        </p:spPr>
        <p:txBody>
          <a:bodyPr wrap="square" rtlCol="0">
            <a:spAutoFit/>
          </a:bodyPr>
          <a:lstStyle/>
          <a:p>
            <a:pPr marL="285750" indent="-285750">
              <a:buFont typeface="Arial" panose="020B0604020202020204" pitchFamily="34" charset="0"/>
              <a:buChar char="•"/>
            </a:pPr>
            <a:r>
              <a:rPr lang="en-US" dirty="0"/>
              <a:t>3 year plan completed with goals and actions for 2024</a:t>
            </a:r>
          </a:p>
          <a:p>
            <a:pPr marL="742950" lvl="1" indent="-285750">
              <a:buFont typeface="Wingdings" panose="05000000000000000000" pitchFamily="2" charset="2"/>
              <a:buChar char="Ø"/>
            </a:pPr>
            <a:r>
              <a:rPr lang="en-US" dirty="0"/>
              <a:t>Engaged membership reflecting the community we serve</a:t>
            </a:r>
          </a:p>
          <a:p>
            <a:pPr marL="742950" lvl="1" indent="-285750">
              <a:buFont typeface="Wingdings" panose="05000000000000000000" pitchFamily="2" charset="2"/>
              <a:buChar char="Ø"/>
            </a:pPr>
            <a:r>
              <a:rPr lang="en-US" dirty="0"/>
              <a:t>Well branded signature events</a:t>
            </a:r>
          </a:p>
          <a:p>
            <a:pPr marL="742950" lvl="1" indent="-285750">
              <a:buFont typeface="Wingdings" panose="05000000000000000000" pitchFamily="2" charset="2"/>
              <a:buChar char="Ø"/>
            </a:pPr>
            <a:r>
              <a:rPr lang="en-US" dirty="0"/>
              <a:t>Well defined menu of projects and services</a:t>
            </a:r>
          </a:p>
          <a:p>
            <a:pPr marL="742950" lvl="1" indent="-285750">
              <a:buFont typeface="Wingdings" panose="05000000000000000000" pitchFamily="2" charset="2"/>
              <a:buChar char="Ø"/>
            </a:pPr>
            <a:r>
              <a:rPr lang="en-US" dirty="0"/>
              <a:t>Financial efficiency and sustainability</a:t>
            </a:r>
          </a:p>
          <a:p>
            <a:endParaRPr lang="en-US" dirty="0"/>
          </a:p>
          <a:p>
            <a:endParaRPr lang="en-US" dirty="0"/>
          </a:p>
        </p:txBody>
      </p:sp>
    </p:spTree>
    <p:extLst>
      <p:ext uri="{BB962C8B-B14F-4D97-AF65-F5344CB8AC3E}">
        <p14:creationId xmlns:p14="http://schemas.microsoft.com/office/powerpoint/2010/main" val="2712799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37FC99-A9AF-7546-50E9-F6A16B91C851}"/>
              </a:ext>
            </a:extLst>
          </p:cNvPr>
          <p:cNvSpPr/>
          <p:nvPr/>
        </p:nvSpPr>
        <p:spPr>
          <a:xfrm rot="20212108">
            <a:off x="711010" y="889959"/>
            <a:ext cx="1467068"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DPIL</a:t>
            </a:r>
          </a:p>
        </p:txBody>
      </p:sp>
      <p:sp>
        <p:nvSpPr>
          <p:cNvPr id="3" name="TextBox 2">
            <a:extLst>
              <a:ext uri="{FF2B5EF4-FFF2-40B4-BE49-F238E27FC236}">
                <a16:creationId xmlns:a16="http://schemas.microsoft.com/office/drawing/2014/main" id="{BF7E912F-A965-251F-6F4F-50AECE38F427}"/>
              </a:ext>
            </a:extLst>
          </p:cNvPr>
          <p:cNvSpPr txBox="1"/>
          <p:nvPr/>
        </p:nvSpPr>
        <p:spPr>
          <a:xfrm>
            <a:off x="3480047" y="2121763"/>
            <a:ext cx="5983549" cy="1754326"/>
          </a:xfrm>
          <a:prstGeom prst="rect">
            <a:avLst/>
          </a:prstGeom>
          <a:noFill/>
        </p:spPr>
        <p:txBody>
          <a:bodyPr wrap="square" rtlCol="0">
            <a:spAutoFit/>
          </a:bodyPr>
          <a:lstStyle/>
          <a:p>
            <a:r>
              <a:rPr lang="en-US" dirty="0"/>
              <a:t>Dolly Parton Imagination Library</a:t>
            </a:r>
          </a:p>
          <a:p>
            <a:endParaRPr lang="en-US" dirty="0"/>
          </a:p>
          <a:p>
            <a:pPr marL="285750" indent="-285750">
              <a:buFont typeface="Arial" panose="020B0604020202020204" pitchFamily="34" charset="0"/>
              <a:buChar char="•"/>
            </a:pPr>
            <a:r>
              <a:rPr lang="en-US" dirty="0"/>
              <a:t>1,311 kids registered through MRR – 49% of those eligible</a:t>
            </a:r>
          </a:p>
          <a:p>
            <a:pPr marL="285750" indent="-285750">
              <a:buFont typeface="Arial" panose="020B0604020202020204" pitchFamily="34" charset="0"/>
              <a:buChar char="•"/>
            </a:pPr>
            <a:r>
              <a:rPr lang="en-US" dirty="0"/>
              <a:t>3,781 total kids registered in Jackson County</a:t>
            </a:r>
          </a:p>
          <a:p>
            <a:pPr marL="285750" indent="-285750">
              <a:buFont typeface="Arial" panose="020B0604020202020204" pitchFamily="34" charset="0"/>
              <a:buChar char="•"/>
            </a:pPr>
            <a:r>
              <a:rPr lang="en-US" dirty="0"/>
              <a:t>&gt;40,300 books gifted to children</a:t>
            </a:r>
          </a:p>
          <a:p>
            <a:pPr marL="285750" indent="-285750">
              <a:buFont typeface="Arial" panose="020B0604020202020204" pitchFamily="34" charset="0"/>
              <a:buChar char="•"/>
            </a:pPr>
            <a:r>
              <a:rPr lang="en-US" dirty="0"/>
              <a:t>Total Expenses to date = $101, 870</a:t>
            </a:r>
          </a:p>
        </p:txBody>
      </p:sp>
      <p:pic>
        <p:nvPicPr>
          <p:cNvPr id="5" name="Picture 4">
            <a:extLst>
              <a:ext uri="{FF2B5EF4-FFF2-40B4-BE49-F238E27FC236}">
                <a16:creationId xmlns:a16="http://schemas.microsoft.com/office/drawing/2014/main" id="{2447CA57-FD40-5CE8-B9D7-923FA9D15A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7871" y="3512165"/>
            <a:ext cx="2712683" cy="2829358"/>
          </a:xfrm>
          <a:prstGeom prst="rect">
            <a:avLst/>
          </a:prstGeom>
        </p:spPr>
      </p:pic>
      <p:pic>
        <p:nvPicPr>
          <p:cNvPr id="18" name="Picture 17">
            <a:extLst>
              <a:ext uri="{FF2B5EF4-FFF2-40B4-BE49-F238E27FC236}">
                <a16:creationId xmlns:a16="http://schemas.microsoft.com/office/drawing/2014/main" id="{27B394BA-D9A4-B1B9-8193-B48F66C19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733" y="3144594"/>
            <a:ext cx="2560559" cy="31969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38DCBB87-2C59-2255-1271-8BE01527F4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3210" y="431818"/>
            <a:ext cx="1818883" cy="23851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74200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5A20C6-52FB-EC4E-03DE-F72E11CF9B0D}"/>
              </a:ext>
            </a:extLst>
          </p:cNvPr>
          <p:cNvSpPr/>
          <p:nvPr/>
        </p:nvSpPr>
        <p:spPr>
          <a:xfrm rot="20212108">
            <a:off x="364979" y="1067512"/>
            <a:ext cx="3757119"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Scholarships</a:t>
            </a:r>
          </a:p>
        </p:txBody>
      </p:sp>
      <p:pic>
        <p:nvPicPr>
          <p:cNvPr id="4" name="Picture 3">
            <a:extLst>
              <a:ext uri="{FF2B5EF4-FFF2-40B4-BE49-F238E27FC236}">
                <a16:creationId xmlns:a16="http://schemas.microsoft.com/office/drawing/2014/main" id="{C569CD31-B2BF-0B95-DA25-DB1B248ECB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9235" y="3833562"/>
            <a:ext cx="3539231" cy="27097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4C2CDCD1-9B43-E79B-B703-94C6040340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7351" y="3778262"/>
            <a:ext cx="3539231" cy="27650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09A226B9-CB89-59E9-4767-88777BB7A9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37302" y="1372127"/>
            <a:ext cx="1859280" cy="19507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2FDD8C62-8E22-9EB2-4E7B-BF0969D03E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642" y="3599599"/>
            <a:ext cx="2594124" cy="29436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C2ABD2FD-8490-3E72-0623-E2410A6E70A7}"/>
              </a:ext>
            </a:extLst>
          </p:cNvPr>
          <p:cNvSpPr txBox="1"/>
          <p:nvPr/>
        </p:nvSpPr>
        <p:spPr>
          <a:xfrm>
            <a:off x="4536489" y="1372127"/>
            <a:ext cx="4341181" cy="1200329"/>
          </a:xfrm>
          <a:prstGeom prst="rect">
            <a:avLst/>
          </a:prstGeom>
          <a:noFill/>
        </p:spPr>
        <p:txBody>
          <a:bodyPr wrap="square" rtlCol="0">
            <a:spAutoFit/>
          </a:bodyPr>
          <a:lstStyle/>
          <a:p>
            <a:pPr marL="285750" indent="-285750">
              <a:buFont typeface="Arial" panose="020B0604020202020204" pitchFamily="34" charset="0"/>
              <a:buChar char="•"/>
            </a:pPr>
            <a:r>
              <a:rPr lang="en-US" dirty="0"/>
              <a:t>$175,000 given this year </a:t>
            </a:r>
          </a:p>
          <a:p>
            <a:pPr marL="285750" indent="-285750">
              <a:buFont typeface="Arial" panose="020B0604020202020204" pitchFamily="34" charset="0"/>
              <a:buChar char="•"/>
            </a:pPr>
            <a:r>
              <a:rPr lang="en-US" dirty="0"/>
              <a:t>17 new students</a:t>
            </a:r>
          </a:p>
          <a:p>
            <a:pPr marL="285750" indent="-285750">
              <a:buFont typeface="Arial" panose="020B0604020202020204" pitchFamily="34" charset="0"/>
              <a:buChar char="•"/>
            </a:pPr>
            <a:r>
              <a:rPr lang="en-US" dirty="0"/>
              <a:t>44 total students</a:t>
            </a:r>
          </a:p>
          <a:p>
            <a:pPr marL="285750" indent="-285750">
              <a:buFont typeface="Arial" panose="020B0604020202020204" pitchFamily="34" charset="0"/>
              <a:buChar char="•"/>
            </a:pPr>
            <a:r>
              <a:rPr lang="en-US" dirty="0"/>
              <a:t>$3.9 million in assets </a:t>
            </a:r>
          </a:p>
        </p:txBody>
      </p:sp>
    </p:spTree>
    <p:extLst>
      <p:ext uri="{BB962C8B-B14F-4D97-AF65-F5344CB8AC3E}">
        <p14:creationId xmlns:p14="http://schemas.microsoft.com/office/powerpoint/2010/main" val="44885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F75908-8A14-2B16-363A-5210994ECF5C}"/>
              </a:ext>
            </a:extLst>
          </p:cNvPr>
          <p:cNvSpPr/>
          <p:nvPr/>
        </p:nvSpPr>
        <p:spPr>
          <a:xfrm rot="20212108">
            <a:off x="91722" y="674023"/>
            <a:ext cx="322075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Candyland</a:t>
            </a:r>
          </a:p>
        </p:txBody>
      </p:sp>
      <p:pic>
        <p:nvPicPr>
          <p:cNvPr id="6" name="Picture 5">
            <a:extLst>
              <a:ext uri="{FF2B5EF4-FFF2-40B4-BE49-F238E27FC236}">
                <a16:creationId xmlns:a16="http://schemas.microsoft.com/office/drawing/2014/main" id="{D88F77B4-69F5-109A-2CBD-B93B9EAF24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0416" y="3364283"/>
            <a:ext cx="3150478" cy="22936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445E0DB9-C338-3DD4-27C9-21B2794421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683" y="4049683"/>
            <a:ext cx="2775045" cy="24132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10A73A57-2545-735A-2DA5-69FDBBD4D56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182448" y="87340"/>
            <a:ext cx="2780961" cy="27157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7008D6E6-E98A-0749-5338-018E06FC2153}"/>
              </a:ext>
            </a:extLst>
          </p:cNvPr>
          <p:cNvSpPr txBox="1"/>
          <p:nvPr/>
        </p:nvSpPr>
        <p:spPr>
          <a:xfrm>
            <a:off x="3959440" y="3472005"/>
            <a:ext cx="4593833" cy="923330"/>
          </a:xfrm>
          <a:prstGeom prst="rect">
            <a:avLst/>
          </a:prstGeom>
          <a:noFill/>
        </p:spPr>
        <p:txBody>
          <a:bodyPr wrap="square" rtlCol="0">
            <a:spAutoFit/>
          </a:bodyPr>
          <a:lstStyle/>
          <a:p>
            <a:pPr marL="285750" indent="-285750">
              <a:buFont typeface="Arial" panose="020B0604020202020204" pitchFamily="34" charset="0"/>
              <a:buChar char="•"/>
            </a:pPr>
            <a:r>
              <a:rPr lang="en-US" dirty="0"/>
              <a:t>More than 3,000 attendees</a:t>
            </a:r>
          </a:p>
          <a:p>
            <a:pPr marL="285750" indent="-285750">
              <a:buFont typeface="Arial" panose="020B0604020202020204" pitchFamily="34" charset="0"/>
              <a:buChar char="•"/>
            </a:pPr>
            <a:r>
              <a:rPr lang="en-US" dirty="0"/>
              <a:t>$20,000 from MRR</a:t>
            </a:r>
          </a:p>
          <a:p>
            <a:pPr marL="285750" indent="-285750">
              <a:buFont typeface="Arial" panose="020B0604020202020204" pitchFamily="34" charset="0"/>
              <a:buChar char="•"/>
            </a:pPr>
            <a:r>
              <a:rPr lang="en-US" dirty="0"/>
              <a:t>65 MRR volunteers giving over 250 hours</a:t>
            </a:r>
          </a:p>
        </p:txBody>
      </p:sp>
      <p:pic>
        <p:nvPicPr>
          <p:cNvPr id="5" name="Picture 4">
            <a:extLst>
              <a:ext uri="{FF2B5EF4-FFF2-40B4-BE49-F238E27FC236}">
                <a16:creationId xmlns:a16="http://schemas.microsoft.com/office/drawing/2014/main" id="{E926C58E-C7C8-DC21-3114-DDA5ACECA8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0297" y="1864310"/>
            <a:ext cx="2503503" cy="18776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26191766-BA78-E989-386E-43D27F5893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8231" y="4523700"/>
            <a:ext cx="2728400" cy="2046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C296E0C0-C8E6-0FAC-2CBC-9074971908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21754" y="167935"/>
            <a:ext cx="2579994" cy="27157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05642879-D38B-4288-2D01-3B9112F644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87536" y="142326"/>
            <a:ext cx="2385874" cy="31811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21753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E4C7F2-D9C5-BD1B-5E47-72C3DF9FFAE7}"/>
              </a:ext>
            </a:extLst>
          </p:cNvPr>
          <p:cNvSpPr/>
          <p:nvPr/>
        </p:nvSpPr>
        <p:spPr>
          <a:xfrm rot="20212108">
            <a:off x="660479" y="652014"/>
            <a:ext cx="3166123" cy="1754326"/>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Children’s </a:t>
            </a:r>
          </a:p>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Festival</a:t>
            </a:r>
          </a:p>
        </p:txBody>
      </p:sp>
      <p:pic>
        <p:nvPicPr>
          <p:cNvPr id="4" name="Picture 3">
            <a:extLst>
              <a:ext uri="{FF2B5EF4-FFF2-40B4-BE49-F238E27FC236}">
                <a16:creationId xmlns:a16="http://schemas.microsoft.com/office/drawing/2014/main" id="{8B3891FC-244A-49D2-27AA-617D1B6B99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9825" y="100638"/>
            <a:ext cx="4693990" cy="3792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F2BA0495-7F46-3D11-5CE6-5DE9CD2EFB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288" y="3672372"/>
            <a:ext cx="3318834" cy="30849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87266390-EE73-574E-5025-752417B9C4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0392" y="4100047"/>
            <a:ext cx="5518951" cy="25492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29EA6304-3FBE-89CD-C0B4-595F75161D9E}"/>
              </a:ext>
            </a:extLst>
          </p:cNvPr>
          <p:cNvSpPr txBox="1"/>
          <p:nvPr/>
        </p:nvSpPr>
        <p:spPr>
          <a:xfrm>
            <a:off x="3107184" y="2148396"/>
            <a:ext cx="3684233" cy="923330"/>
          </a:xfrm>
          <a:prstGeom prst="rect">
            <a:avLst/>
          </a:prstGeom>
          <a:noFill/>
        </p:spPr>
        <p:txBody>
          <a:bodyPr wrap="square" rtlCol="0">
            <a:spAutoFit/>
          </a:bodyPr>
          <a:lstStyle/>
          <a:p>
            <a:pPr marL="285750" indent="-285750">
              <a:buFont typeface="Arial" panose="020B0604020202020204" pitchFamily="34" charset="0"/>
              <a:buChar char="•"/>
            </a:pPr>
            <a:r>
              <a:rPr lang="en-US" dirty="0"/>
              <a:t>Almost 10,000 people attended.</a:t>
            </a:r>
          </a:p>
          <a:p>
            <a:pPr marL="285750" indent="-285750">
              <a:buFont typeface="Arial" panose="020B0604020202020204" pitchFamily="34" charset="0"/>
              <a:buChar char="•"/>
            </a:pPr>
            <a:r>
              <a:rPr lang="en-US" dirty="0"/>
              <a:t>MRR sets up &amp; tears down.</a:t>
            </a:r>
          </a:p>
          <a:p>
            <a:pPr marL="285750" indent="-285750">
              <a:buFont typeface="Arial" panose="020B0604020202020204" pitchFamily="34" charset="0"/>
              <a:buChar char="•"/>
            </a:pPr>
            <a:r>
              <a:rPr lang="en-US" dirty="0"/>
              <a:t>16 MRR volunteers helped</a:t>
            </a:r>
          </a:p>
        </p:txBody>
      </p:sp>
    </p:spTree>
    <p:extLst>
      <p:ext uri="{BB962C8B-B14F-4D97-AF65-F5344CB8AC3E}">
        <p14:creationId xmlns:p14="http://schemas.microsoft.com/office/powerpoint/2010/main" val="3698141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055393-543E-3750-A6C8-C9FA2691ACBA}"/>
              </a:ext>
            </a:extLst>
          </p:cNvPr>
          <p:cNvSpPr/>
          <p:nvPr/>
        </p:nvSpPr>
        <p:spPr>
          <a:xfrm rot="20212108">
            <a:off x="601022" y="845569"/>
            <a:ext cx="1633782"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RYLA</a:t>
            </a:r>
          </a:p>
        </p:txBody>
      </p:sp>
      <p:sp>
        <p:nvSpPr>
          <p:cNvPr id="3" name="TextBox 2">
            <a:extLst>
              <a:ext uri="{FF2B5EF4-FFF2-40B4-BE49-F238E27FC236}">
                <a16:creationId xmlns:a16="http://schemas.microsoft.com/office/drawing/2014/main" id="{3B8266C7-A944-FACE-6D48-0AB5EBEAE860}"/>
              </a:ext>
            </a:extLst>
          </p:cNvPr>
          <p:cNvSpPr txBox="1"/>
          <p:nvPr/>
        </p:nvSpPr>
        <p:spPr>
          <a:xfrm>
            <a:off x="3328695" y="1621361"/>
            <a:ext cx="8377972" cy="923330"/>
          </a:xfrm>
          <a:prstGeom prst="rect">
            <a:avLst/>
          </a:prstGeom>
          <a:noFill/>
        </p:spPr>
        <p:txBody>
          <a:bodyPr wrap="square" rtlCol="0">
            <a:spAutoFit/>
          </a:bodyPr>
          <a:lstStyle/>
          <a:p>
            <a:r>
              <a:rPr lang="en-US" dirty="0"/>
              <a:t>Rotary Youth Leadership Award – June 18-23 at Grove Camp in Dorena OR</a:t>
            </a:r>
          </a:p>
          <a:p>
            <a:r>
              <a:rPr lang="en-US" dirty="0"/>
              <a:t>2 Students – Piper </a:t>
            </a:r>
            <a:r>
              <a:rPr lang="en-US" dirty="0" err="1"/>
              <a:t>Ravassipour</a:t>
            </a:r>
            <a:r>
              <a:rPr lang="en-US" dirty="0"/>
              <a:t> &amp; Dawson Murphy </a:t>
            </a:r>
          </a:p>
          <a:p>
            <a:r>
              <a:rPr lang="en-US" dirty="0"/>
              <a:t>                                      (hear from them at the meeting on July 24</a:t>
            </a:r>
            <a:r>
              <a:rPr lang="en-US" baseline="30000" dirty="0"/>
              <a:t>th</a:t>
            </a:r>
            <a:r>
              <a:rPr lang="en-US" dirty="0"/>
              <a:t>)</a:t>
            </a:r>
          </a:p>
        </p:txBody>
      </p:sp>
      <p:pic>
        <p:nvPicPr>
          <p:cNvPr id="5" name="Picture 4">
            <a:extLst>
              <a:ext uri="{FF2B5EF4-FFF2-40B4-BE49-F238E27FC236}">
                <a16:creationId xmlns:a16="http://schemas.microsoft.com/office/drawing/2014/main" id="{20CE8872-18CD-BF09-71E5-4A5646563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4844" y="3322621"/>
            <a:ext cx="4424127" cy="33180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066C1645-6BE3-D41E-05C1-A7E22CAEA6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65598" y="3344046"/>
            <a:ext cx="3613324" cy="27099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589097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13982C-D236-A3B1-7065-17F2B7D55F1B}"/>
              </a:ext>
            </a:extLst>
          </p:cNvPr>
          <p:cNvSpPr txBox="1"/>
          <p:nvPr/>
        </p:nvSpPr>
        <p:spPr>
          <a:xfrm>
            <a:off x="3701456" y="1966469"/>
            <a:ext cx="6387103" cy="2585323"/>
          </a:xfrm>
          <a:prstGeom prst="rect">
            <a:avLst/>
          </a:prstGeom>
          <a:noFill/>
        </p:spPr>
        <p:txBody>
          <a:bodyPr wrap="square" rtlCol="0">
            <a:spAutoFit/>
          </a:bodyPr>
          <a:lstStyle/>
          <a:p>
            <a:pPr marL="285750" indent="-285750">
              <a:buFont typeface="Arial" panose="020B0604020202020204" pitchFamily="34" charset="0"/>
              <a:buChar char="•"/>
            </a:pPr>
            <a:r>
              <a:rPr lang="en-US" dirty="0"/>
              <a:t>19 MRR events with tons of participation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2 United Rotary Clubs of Southern Oregon events – </a:t>
            </a:r>
          </a:p>
          <a:p>
            <a:r>
              <a:rPr lang="en-US" dirty="0"/>
              <a:t>                        Whiskey Wine Tasting &amp; Trivia Night</a:t>
            </a:r>
          </a:p>
          <a:p>
            <a:endParaRPr lang="en-US" dirty="0"/>
          </a:p>
          <a:p>
            <a:pPr marL="285750" indent="-285750">
              <a:buFont typeface="Arial" panose="020B0604020202020204" pitchFamily="34" charset="0"/>
              <a:buChar char="•"/>
            </a:pPr>
            <a:r>
              <a:rPr lang="en-US" dirty="0"/>
              <a:t>4 more Summer events planned – register now!</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Plus return of Friday Happy Hour (4:30 at Gold Rush Brewing)</a:t>
            </a:r>
          </a:p>
          <a:p>
            <a:pPr marL="285750" indent="-28575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DFE5B301-428E-81FB-90DB-042F7836B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291" y="3994951"/>
            <a:ext cx="3320248" cy="24901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34C33762-B629-37FC-CC35-99175BB5C9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7955" y="4516552"/>
            <a:ext cx="2824718" cy="23083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8F3A95FA-A8CA-5B9C-F1C6-7857CF6673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4603" y="4798640"/>
            <a:ext cx="2586361" cy="19397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9B2F10AC-A649-C7CE-E77E-8B82312314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3487" y="2275178"/>
            <a:ext cx="2726976" cy="1496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B37A58B7-3BB9-6AF6-DB5F-44D853FF84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8086" y="64493"/>
            <a:ext cx="2408290" cy="18062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5D3FC1AB-109F-07D3-8842-D8BAB13509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0313" y="2698489"/>
            <a:ext cx="2140586" cy="1769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a:extLst>
              <a:ext uri="{FF2B5EF4-FFF2-40B4-BE49-F238E27FC236}">
                <a16:creationId xmlns:a16="http://schemas.microsoft.com/office/drawing/2014/main" id="{C5E235C8-6203-38F7-7BB0-787AFA2037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24293" y="33124"/>
            <a:ext cx="2352554" cy="20021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0">
            <a:extLst>
              <a:ext uri="{FF2B5EF4-FFF2-40B4-BE49-F238E27FC236}">
                <a16:creationId xmlns:a16="http://schemas.microsoft.com/office/drawing/2014/main" id="{2967C70F-F012-596C-B85D-4C630F8E89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64765" y="72320"/>
            <a:ext cx="2824718" cy="21185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22">
            <a:extLst>
              <a:ext uri="{FF2B5EF4-FFF2-40B4-BE49-F238E27FC236}">
                <a16:creationId xmlns:a16="http://schemas.microsoft.com/office/drawing/2014/main" id="{86AD213C-EA6D-E525-4BBE-33B60EDBDE8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10978" y="4798640"/>
            <a:ext cx="2586361" cy="19397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5F6C00A4-D240-AE9E-0185-F00ACB09F2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5475" y="3697978"/>
            <a:ext cx="2041864" cy="15313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081A201A-5955-D38F-EAB4-1C59E9A1673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8901" y="846852"/>
            <a:ext cx="2811263" cy="21084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a:extLst>
              <a:ext uri="{FF2B5EF4-FFF2-40B4-BE49-F238E27FC236}">
                <a16:creationId xmlns:a16="http://schemas.microsoft.com/office/drawing/2014/main" id="{B8EA003E-BBD0-FAEA-EAA3-B26D8BC20B58}"/>
              </a:ext>
            </a:extLst>
          </p:cNvPr>
          <p:cNvSpPr/>
          <p:nvPr/>
        </p:nvSpPr>
        <p:spPr>
          <a:xfrm rot="20212108">
            <a:off x="59595" y="666011"/>
            <a:ext cx="3251339"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Fellowship</a:t>
            </a:r>
          </a:p>
        </p:txBody>
      </p:sp>
    </p:spTree>
    <p:extLst>
      <p:ext uri="{BB962C8B-B14F-4D97-AF65-F5344CB8AC3E}">
        <p14:creationId xmlns:p14="http://schemas.microsoft.com/office/powerpoint/2010/main" val="1269076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083C0-6E4D-2A04-C74E-CEAEFC13211B}"/>
              </a:ext>
            </a:extLst>
          </p:cNvPr>
          <p:cNvSpPr/>
          <p:nvPr/>
        </p:nvSpPr>
        <p:spPr>
          <a:xfrm rot="20212108">
            <a:off x="208766" y="1328454"/>
            <a:ext cx="3378874" cy="1754326"/>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Committee</a:t>
            </a:r>
          </a:p>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Chairs</a:t>
            </a:r>
          </a:p>
        </p:txBody>
      </p:sp>
      <p:sp>
        <p:nvSpPr>
          <p:cNvPr id="3" name="TextBox 2">
            <a:extLst>
              <a:ext uri="{FF2B5EF4-FFF2-40B4-BE49-F238E27FC236}">
                <a16:creationId xmlns:a16="http://schemas.microsoft.com/office/drawing/2014/main" id="{406A99FE-3F0D-211F-E0DA-DC9C1D4DEBAE}"/>
              </a:ext>
            </a:extLst>
          </p:cNvPr>
          <p:cNvSpPr txBox="1"/>
          <p:nvPr/>
        </p:nvSpPr>
        <p:spPr>
          <a:xfrm>
            <a:off x="5708456" y="2100825"/>
            <a:ext cx="5779363" cy="369332"/>
          </a:xfrm>
          <a:prstGeom prst="rect">
            <a:avLst/>
          </a:prstGeom>
          <a:noFill/>
        </p:spPr>
        <p:txBody>
          <a:bodyPr wrap="square" rtlCol="0">
            <a:spAutoFit/>
          </a:bodyPr>
          <a:lstStyle/>
          <a:p>
            <a:pPr marL="285750" indent="-285750">
              <a:buFont typeface="Arial" panose="020B0604020202020204" pitchFamily="34" charset="0"/>
              <a:buChar char="•"/>
            </a:pPr>
            <a:r>
              <a:rPr lang="en-US" dirty="0"/>
              <a:t>39 Chairs – plus co-chairs</a:t>
            </a:r>
          </a:p>
        </p:txBody>
      </p:sp>
      <p:sp>
        <p:nvSpPr>
          <p:cNvPr id="4" name="Rectangle 3">
            <a:extLst>
              <a:ext uri="{FF2B5EF4-FFF2-40B4-BE49-F238E27FC236}">
                <a16:creationId xmlns:a16="http://schemas.microsoft.com/office/drawing/2014/main" id="{46ED5D65-509A-2652-DFF7-C9D4B32C161A}"/>
              </a:ext>
            </a:extLst>
          </p:cNvPr>
          <p:cNvSpPr/>
          <p:nvPr/>
        </p:nvSpPr>
        <p:spPr>
          <a:xfrm rot="20212108">
            <a:off x="973537" y="5468646"/>
            <a:ext cx="2297425"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Council</a:t>
            </a:r>
          </a:p>
        </p:txBody>
      </p:sp>
      <p:sp>
        <p:nvSpPr>
          <p:cNvPr id="5" name="TextBox 4">
            <a:extLst>
              <a:ext uri="{FF2B5EF4-FFF2-40B4-BE49-F238E27FC236}">
                <a16:creationId xmlns:a16="http://schemas.microsoft.com/office/drawing/2014/main" id="{99D12B88-BE25-97B0-258D-95BAC87EA290}"/>
              </a:ext>
            </a:extLst>
          </p:cNvPr>
          <p:cNvSpPr txBox="1"/>
          <p:nvPr/>
        </p:nvSpPr>
        <p:spPr>
          <a:xfrm>
            <a:off x="5708456" y="5468646"/>
            <a:ext cx="4358936" cy="923330"/>
          </a:xfrm>
          <a:prstGeom prst="rect">
            <a:avLst/>
          </a:prstGeom>
          <a:noFill/>
        </p:spPr>
        <p:txBody>
          <a:bodyPr wrap="square" rtlCol="0">
            <a:spAutoFit/>
          </a:bodyPr>
          <a:lstStyle/>
          <a:p>
            <a:pPr marL="285750" indent="-285750">
              <a:buFont typeface="Arial" panose="020B0604020202020204" pitchFamily="34" charset="0"/>
              <a:buChar char="•"/>
            </a:pPr>
            <a:r>
              <a:rPr lang="en-US" dirty="0"/>
              <a:t>Pat Barry, Ian Foster, Carol Fischer, Eric </a:t>
            </a:r>
            <a:r>
              <a:rPr lang="en-US" dirty="0" err="1"/>
              <a:t>Hodnett</a:t>
            </a:r>
            <a:r>
              <a:rPr lang="en-US" dirty="0"/>
              <a:t>, Jeanne Stallman, &amp; Roger Stokes  </a:t>
            </a:r>
          </a:p>
        </p:txBody>
      </p:sp>
      <p:sp>
        <p:nvSpPr>
          <p:cNvPr id="6" name="Rectangle 5">
            <a:extLst>
              <a:ext uri="{FF2B5EF4-FFF2-40B4-BE49-F238E27FC236}">
                <a16:creationId xmlns:a16="http://schemas.microsoft.com/office/drawing/2014/main" id="{BE6D467F-7C81-1D04-FBB8-06022A99590A}"/>
              </a:ext>
            </a:extLst>
          </p:cNvPr>
          <p:cNvSpPr/>
          <p:nvPr/>
        </p:nvSpPr>
        <p:spPr>
          <a:xfrm rot="20212108">
            <a:off x="1174135" y="3538118"/>
            <a:ext cx="1896225"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Board</a:t>
            </a:r>
          </a:p>
        </p:txBody>
      </p:sp>
      <p:sp>
        <p:nvSpPr>
          <p:cNvPr id="7" name="TextBox 6">
            <a:extLst>
              <a:ext uri="{FF2B5EF4-FFF2-40B4-BE49-F238E27FC236}">
                <a16:creationId xmlns:a16="http://schemas.microsoft.com/office/drawing/2014/main" id="{13F8463F-71E6-4C35-A406-601DDA0BDA1B}"/>
              </a:ext>
            </a:extLst>
          </p:cNvPr>
          <p:cNvSpPr txBox="1"/>
          <p:nvPr/>
        </p:nvSpPr>
        <p:spPr>
          <a:xfrm>
            <a:off x="5708456" y="3577169"/>
            <a:ext cx="6010068" cy="1477328"/>
          </a:xfrm>
          <a:prstGeom prst="rect">
            <a:avLst/>
          </a:prstGeom>
          <a:noFill/>
        </p:spPr>
        <p:txBody>
          <a:bodyPr wrap="square" rtlCol="0">
            <a:spAutoFit/>
          </a:bodyPr>
          <a:lstStyle/>
          <a:p>
            <a:pPr marL="285750" indent="-285750">
              <a:buFont typeface="Arial" panose="020B0604020202020204" pitchFamily="34" charset="0"/>
              <a:buChar char="•"/>
            </a:pPr>
            <a:r>
              <a:rPr lang="en-US" dirty="0"/>
              <a:t>Ian Foster, Paul Christy, Rachel Torres, Cheryl Dyer, Natalie Hansen, Tim Chesley, Gina Clyburn, Debbie Graunke, Joy Marshall, Emma Nelson, George Prokop, &amp; Kevin </a:t>
            </a:r>
            <a:r>
              <a:rPr lang="en-US" dirty="0" err="1"/>
              <a:t>Shahalami</a:t>
            </a:r>
            <a:r>
              <a:rPr lang="en-US" dirty="0"/>
              <a:t> </a:t>
            </a:r>
          </a:p>
          <a:p>
            <a:endParaRPr lang="en-US" dirty="0"/>
          </a:p>
          <a:p>
            <a:endParaRPr lang="en-US" dirty="0"/>
          </a:p>
        </p:txBody>
      </p:sp>
      <p:sp>
        <p:nvSpPr>
          <p:cNvPr id="8" name="TextBox 7">
            <a:extLst>
              <a:ext uri="{FF2B5EF4-FFF2-40B4-BE49-F238E27FC236}">
                <a16:creationId xmlns:a16="http://schemas.microsoft.com/office/drawing/2014/main" id="{FC54FB8D-E2FE-2BBE-D17B-B3FA06E5EBC2}"/>
              </a:ext>
            </a:extLst>
          </p:cNvPr>
          <p:cNvSpPr txBox="1"/>
          <p:nvPr/>
        </p:nvSpPr>
        <p:spPr>
          <a:xfrm>
            <a:off x="5097541" y="735289"/>
            <a:ext cx="6596108" cy="584775"/>
          </a:xfrm>
          <a:prstGeom prst="rect">
            <a:avLst/>
          </a:prstGeom>
          <a:noFill/>
        </p:spPr>
        <p:txBody>
          <a:bodyPr wrap="square" rtlCol="0">
            <a:spAutoFit/>
          </a:bodyPr>
          <a:lstStyle/>
          <a:p>
            <a:r>
              <a:rPr lang="en-US" sz="3200" dirty="0">
                <a:solidFill>
                  <a:schemeClr val="accent1">
                    <a:lumMod val="75000"/>
                  </a:schemeClr>
                </a:solidFill>
              </a:rPr>
              <a:t>Couldn’t have done it without you . . . </a:t>
            </a:r>
          </a:p>
        </p:txBody>
      </p:sp>
    </p:spTree>
    <p:extLst>
      <p:ext uri="{BB962C8B-B14F-4D97-AF65-F5344CB8AC3E}">
        <p14:creationId xmlns:p14="http://schemas.microsoft.com/office/powerpoint/2010/main" val="15504548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2E166C-DBB4-FAB4-118B-4F4630D5F6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67981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1E2564C-1A23-82C2-69F1-1E39739B6F75}"/>
              </a:ext>
            </a:extLst>
          </p:cNvPr>
          <p:cNvSpPr txBox="1"/>
          <p:nvPr/>
        </p:nvSpPr>
        <p:spPr>
          <a:xfrm>
            <a:off x="444500" y="426135"/>
            <a:ext cx="6096000" cy="369332"/>
          </a:xfrm>
          <a:prstGeom prst="rect">
            <a:avLst/>
          </a:prstGeom>
          <a:noFill/>
        </p:spPr>
        <p:txBody>
          <a:bodyPr wrap="square">
            <a:spAutoFit/>
          </a:bodyPr>
          <a:lstStyle/>
          <a:p>
            <a:endParaRPr lang="en-US" dirty="0"/>
          </a:p>
        </p:txBody>
      </p:sp>
      <p:graphicFrame>
        <p:nvGraphicFramePr>
          <p:cNvPr id="7" name="Table 6">
            <a:extLst>
              <a:ext uri="{FF2B5EF4-FFF2-40B4-BE49-F238E27FC236}">
                <a16:creationId xmlns:a16="http://schemas.microsoft.com/office/drawing/2014/main" id="{533CF8B2-8228-E124-5236-C13F76755C77}"/>
              </a:ext>
            </a:extLst>
          </p:cNvPr>
          <p:cNvGraphicFramePr>
            <a:graphicFrameLocks noGrp="1"/>
          </p:cNvGraphicFramePr>
          <p:nvPr>
            <p:extLst>
              <p:ext uri="{D42A27DB-BD31-4B8C-83A1-F6EECF244321}">
                <p14:modId xmlns:p14="http://schemas.microsoft.com/office/powerpoint/2010/main" val="3477445963"/>
              </p:ext>
            </p:extLst>
          </p:nvPr>
        </p:nvGraphicFramePr>
        <p:xfrm>
          <a:off x="1859721" y="328029"/>
          <a:ext cx="8127999" cy="35102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551350533"/>
                    </a:ext>
                  </a:extLst>
                </a:gridCol>
                <a:gridCol w="2709333">
                  <a:extLst>
                    <a:ext uri="{9D8B030D-6E8A-4147-A177-3AD203B41FA5}">
                      <a16:colId xmlns:a16="http://schemas.microsoft.com/office/drawing/2014/main" val="85393875"/>
                    </a:ext>
                  </a:extLst>
                </a:gridCol>
                <a:gridCol w="2709333">
                  <a:extLst>
                    <a:ext uri="{9D8B030D-6E8A-4147-A177-3AD203B41FA5}">
                      <a16:colId xmlns:a16="http://schemas.microsoft.com/office/drawing/2014/main" val="3790488741"/>
                    </a:ext>
                  </a:extLst>
                </a:gridCol>
              </a:tblGrid>
              <a:tr h="370840">
                <a:tc>
                  <a:txBody>
                    <a:bodyPr/>
                    <a:lstStyle/>
                    <a:p>
                      <a:r>
                        <a:rPr lang="en-US" dirty="0"/>
                        <a:t>Rotary Club of Medford Rogue 2023-24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July - May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Actual</a:t>
                      </a:r>
                    </a:p>
                    <a:p>
                      <a:endParaRPr lang="en-US" dirty="0"/>
                    </a:p>
                  </a:txBody>
                  <a:tcPr/>
                </a:tc>
                <a:tc>
                  <a:txBody>
                    <a:bodyPr/>
                    <a:lstStyle/>
                    <a:p>
                      <a:r>
                        <a:rPr lang="en-US" dirty="0"/>
                        <a:t>Budget</a:t>
                      </a:r>
                    </a:p>
                  </a:txBody>
                  <a:tcPr/>
                </a:tc>
                <a:extLst>
                  <a:ext uri="{0D108BD9-81ED-4DB2-BD59-A6C34878D82A}">
                    <a16:rowId xmlns:a16="http://schemas.microsoft.com/office/drawing/2014/main" val="1798154083"/>
                  </a:ext>
                </a:extLst>
              </a:tr>
              <a:tr h="370840">
                <a:tc>
                  <a:txBody>
                    <a:bodyPr/>
                    <a:lstStyle/>
                    <a:p>
                      <a:r>
                        <a:rPr lang="en-US" dirty="0"/>
                        <a:t>Revenue Club Receipts</a:t>
                      </a:r>
                    </a:p>
                  </a:txBody>
                  <a:tcPr/>
                </a:tc>
                <a:tc>
                  <a:txBody>
                    <a:bodyPr/>
                    <a:lstStyle/>
                    <a:p>
                      <a:r>
                        <a:rPr lang="en-US"/>
                        <a:t>8,7220.88</a:t>
                      </a:r>
                      <a:endParaRPr lang="en-US" dirty="0"/>
                    </a:p>
                  </a:txBody>
                  <a:tcPr/>
                </a:tc>
                <a:tc>
                  <a:txBody>
                    <a:bodyPr/>
                    <a:lstStyle/>
                    <a:p>
                      <a:r>
                        <a:rPr lang="en-US" dirty="0"/>
                        <a:t>77,950.00</a:t>
                      </a:r>
                    </a:p>
                  </a:txBody>
                  <a:tcPr/>
                </a:tc>
                <a:extLst>
                  <a:ext uri="{0D108BD9-81ED-4DB2-BD59-A6C34878D82A}">
                    <a16:rowId xmlns:a16="http://schemas.microsoft.com/office/drawing/2014/main" val="942597824"/>
                  </a:ext>
                </a:extLst>
              </a:tr>
              <a:tr h="370840">
                <a:tc>
                  <a:txBody>
                    <a:bodyPr/>
                    <a:lstStyle/>
                    <a:p>
                      <a:r>
                        <a:rPr lang="en-US" dirty="0"/>
                        <a:t>Expenses Meetings</a:t>
                      </a:r>
                    </a:p>
                  </a:txBody>
                  <a:tcPr/>
                </a:tc>
                <a:tc>
                  <a:txBody>
                    <a:bodyPr/>
                    <a:lstStyle/>
                    <a:p>
                      <a:r>
                        <a:rPr lang="en-US" dirty="0"/>
                        <a:t>3,115.25</a:t>
                      </a:r>
                    </a:p>
                  </a:txBody>
                  <a:tcPr/>
                </a:tc>
                <a:tc>
                  <a:txBody>
                    <a:bodyPr/>
                    <a:lstStyle/>
                    <a:p>
                      <a:r>
                        <a:rPr lang="en-US" dirty="0"/>
                        <a:t>36,280.00</a:t>
                      </a:r>
                    </a:p>
                  </a:txBody>
                  <a:tcPr/>
                </a:tc>
                <a:extLst>
                  <a:ext uri="{0D108BD9-81ED-4DB2-BD59-A6C34878D82A}">
                    <a16:rowId xmlns:a16="http://schemas.microsoft.com/office/drawing/2014/main" val="1889695938"/>
                  </a:ext>
                </a:extLst>
              </a:tr>
              <a:tr h="370840">
                <a:tc>
                  <a:txBody>
                    <a:bodyPr/>
                    <a:lstStyle/>
                    <a:p>
                      <a:r>
                        <a:rPr lang="en-US" dirty="0"/>
                        <a:t>Committees</a:t>
                      </a:r>
                    </a:p>
                  </a:txBody>
                  <a:tcPr/>
                </a:tc>
                <a:tc>
                  <a:txBody>
                    <a:bodyPr/>
                    <a:lstStyle/>
                    <a:p>
                      <a:r>
                        <a:rPr lang="en-US" dirty="0"/>
                        <a:t>5,555.00</a:t>
                      </a:r>
                    </a:p>
                  </a:txBody>
                  <a:tcPr/>
                </a:tc>
                <a:tc>
                  <a:txBody>
                    <a:bodyPr/>
                    <a:lstStyle/>
                    <a:p>
                      <a:r>
                        <a:rPr lang="en-US" dirty="0"/>
                        <a:t>3,900.00</a:t>
                      </a:r>
                    </a:p>
                  </a:txBody>
                  <a:tcPr/>
                </a:tc>
                <a:extLst>
                  <a:ext uri="{0D108BD9-81ED-4DB2-BD59-A6C34878D82A}">
                    <a16:rowId xmlns:a16="http://schemas.microsoft.com/office/drawing/2014/main" val="3425017832"/>
                  </a:ext>
                </a:extLst>
              </a:tr>
              <a:tr h="370840">
                <a:tc>
                  <a:txBody>
                    <a:bodyPr/>
                    <a:lstStyle/>
                    <a:p>
                      <a:r>
                        <a:rPr lang="en-US" dirty="0"/>
                        <a:t>Youth</a:t>
                      </a:r>
                    </a:p>
                  </a:txBody>
                  <a:tcPr/>
                </a:tc>
                <a:tc>
                  <a:txBody>
                    <a:bodyPr/>
                    <a:lstStyle/>
                    <a:p>
                      <a:r>
                        <a:rPr lang="en-US" dirty="0"/>
                        <a:t>8,631.68</a:t>
                      </a:r>
                    </a:p>
                  </a:txBody>
                  <a:tcPr/>
                </a:tc>
                <a:tc>
                  <a:txBody>
                    <a:bodyPr/>
                    <a:lstStyle/>
                    <a:p>
                      <a:r>
                        <a:rPr lang="en-US" dirty="0"/>
                        <a:t>14,490.00</a:t>
                      </a:r>
                    </a:p>
                  </a:txBody>
                  <a:tcPr/>
                </a:tc>
                <a:extLst>
                  <a:ext uri="{0D108BD9-81ED-4DB2-BD59-A6C34878D82A}">
                    <a16:rowId xmlns:a16="http://schemas.microsoft.com/office/drawing/2014/main" val="2953369028"/>
                  </a:ext>
                </a:extLst>
              </a:tr>
              <a:tr h="370840">
                <a:tc>
                  <a:txBody>
                    <a:bodyPr/>
                    <a:lstStyle/>
                    <a:p>
                      <a:r>
                        <a:rPr lang="en-US" dirty="0"/>
                        <a:t>Officers/Board</a:t>
                      </a:r>
                    </a:p>
                  </a:txBody>
                  <a:tcPr/>
                </a:tc>
                <a:tc>
                  <a:txBody>
                    <a:bodyPr/>
                    <a:lstStyle/>
                    <a:p>
                      <a:r>
                        <a:rPr lang="en-US" dirty="0"/>
                        <a:t>5,457.04</a:t>
                      </a:r>
                    </a:p>
                  </a:txBody>
                  <a:tcPr/>
                </a:tc>
                <a:tc>
                  <a:txBody>
                    <a:bodyPr/>
                    <a:lstStyle/>
                    <a:p>
                      <a:r>
                        <a:rPr lang="en-US" dirty="0"/>
                        <a:t>11,100.00</a:t>
                      </a:r>
                    </a:p>
                  </a:txBody>
                  <a:tcPr/>
                </a:tc>
                <a:extLst>
                  <a:ext uri="{0D108BD9-81ED-4DB2-BD59-A6C34878D82A}">
                    <a16:rowId xmlns:a16="http://schemas.microsoft.com/office/drawing/2014/main" val="2907483326"/>
                  </a:ext>
                </a:extLst>
              </a:tr>
              <a:tr h="370840">
                <a:tc>
                  <a:txBody>
                    <a:bodyPr/>
                    <a:lstStyle/>
                    <a:p>
                      <a:r>
                        <a:rPr lang="en-US" dirty="0"/>
                        <a:t>Club Admin</a:t>
                      </a:r>
                    </a:p>
                  </a:txBody>
                  <a:tcPr/>
                </a:tc>
                <a:tc>
                  <a:txBody>
                    <a:bodyPr/>
                    <a:lstStyle/>
                    <a:p>
                      <a:r>
                        <a:rPr lang="en-US" dirty="0"/>
                        <a:t>4,510.35</a:t>
                      </a:r>
                    </a:p>
                  </a:txBody>
                  <a:tcPr/>
                </a:tc>
                <a:tc>
                  <a:txBody>
                    <a:bodyPr/>
                    <a:lstStyle/>
                    <a:p>
                      <a:r>
                        <a:rPr lang="en-US" dirty="0"/>
                        <a:t>3,975.00</a:t>
                      </a:r>
                    </a:p>
                  </a:txBody>
                  <a:tcPr/>
                </a:tc>
                <a:extLst>
                  <a:ext uri="{0D108BD9-81ED-4DB2-BD59-A6C34878D82A}">
                    <a16:rowId xmlns:a16="http://schemas.microsoft.com/office/drawing/2014/main" val="2858540812"/>
                  </a:ext>
                </a:extLst>
              </a:tr>
              <a:tr h="370840">
                <a:tc>
                  <a:txBody>
                    <a:bodyPr/>
                    <a:lstStyle/>
                    <a:p>
                      <a:r>
                        <a:rPr lang="en-US" dirty="0"/>
                        <a:t>RI &amp; District</a:t>
                      </a:r>
                    </a:p>
                  </a:txBody>
                  <a:tcPr/>
                </a:tc>
                <a:tc>
                  <a:txBody>
                    <a:bodyPr/>
                    <a:lstStyle/>
                    <a:p>
                      <a:r>
                        <a:rPr lang="en-US" dirty="0"/>
                        <a:t>19,207.00</a:t>
                      </a:r>
                    </a:p>
                  </a:txBody>
                  <a:tcPr/>
                </a:tc>
                <a:tc>
                  <a:txBody>
                    <a:bodyPr/>
                    <a:lstStyle/>
                    <a:p>
                      <a:r>
                        <a:rPr lang="en-US" dirty="0"/>
                        <a:t>19,276.00</a:t>
                      </a:r>
                    </a:p>
                  </a:txBody>
                  <a:tcPr/>
                </a:tc>
                <a:extLst>
                  <a:ext uri="{0D108BD9-81ED-4DB2-BD59-A6C34878D82A}">
                    <a16:rowId xmlns:a16="http://schemas.microsoft.com/office/drawing/2014/main" val="1529341511"/>
                  </a:ext>
                </a:extLst>
              </a:tr>
            </a:tbl>
          </a:graphicData>
        </a:graphic>
      </p:graphicFrame>
      <p:graphicFrame>
        <p:nvGraphicFramePr>
          <p:cNvPr id="9" name="Table 8">
            <a:extLst>
              <a:ext uri="{FF2B5EF4-FFF2-40B4-BE49-F238E27FC236}">
                <a16:creationId xmlns:a16="http://schemas.microsoft.com/office/drawing/2014/main" id="{16091796-8135-BEDE-544B-04A99148B8C2}"/>
              </a:ext>
            </a:extLst>
          </p:cNvPr>
          <p:cNvGraphicFramePr>
            <a:graphicFrameLocks noGrp="1"/>
          </p:cNvGraphicFramePr>
          <p:nvPr>
            <p:extLst>
              <p:ext uri="{D42A27DB-BD31-4B8C-83A1-F6EECF244321}">
                <p14:modId xmlns:p14="http://schemas.microsoft.com/office/powerpoint/2010/main" val="1455167366"/>
              </p:ext>
            </p:extLst>
          </p:nvPr>
        </p:nvGraphicFramePr>
        <p:xfrm>
          <a:off x="1859720" y="3838309"/>
          <a:ext cx="8127999" cy="222504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573027016"/>
                    </a:ext>
                  </a:extLst>
                </a:gridCol>
                <a:gridCol w="2709333">
                  <a:extLst>
                    <a:ext uri="{9D8B030D-6E8A-4147-A177-3AD203B41FA5}">
                      <a16:colId xmlns:a16="http://schemas.microsoft.com/office/drawing/2014/main" val="1651461703"/>
                    </a:ext>
                  </a:extLst>
                </a:gridCol>
                <a:gridCol w="2709333">
                  <a:extLst>
                    <a:ext uri="{9D8B030D-6E8A-4147-A177-3AD203B41FA5}">
                      <a16:colId xmlns:a16="http://schemas.microsoft.com/office/drawing/2014/main" val="2290169565"/>
                    </a:ext>
                  </a:extLst>
                </a:gridCol>
              </a:tblGrid>
              <a:tr h="370840">
                <a:tc>
                  <a:txBody>
                    <a:bodyPr/>
                    <a:lstStyle/>
                    <a:p>
                      <a:r>
                        <a:rPr lang="en-US" dirty="0"/>
                        <a:t>Candyland</a:t>
                      </a:r>
                    </a:p>
                  </a:txBody>
                  <a:tcPr/>
                </a:tc>
                <a:tc>
                  <a:txBody>
                    <a:bodyPr/>
                    <a:lstStyle/>
                    <a:p>
                      <a:r>
                        <a:rPr lang="en-US" dirty="0"/>
                        <a:t>19,249.68</a:t>
                      </a:r>
                    </a:p>
                  </a:txBody>
                  <a:tcPr/>
                </a:tc>
                <a:tc>
                  <a:txBody>
                    <a:bodyPr/>
                    <a:lstStyle/>
                    <a:p>
                      <a:r>
                        <a:rPr lang="en-US" dirty="0"/>
                        <a:t>20,000.00</a:t>
                      </a:r>
                    </a:p>
                  </a:txBody>
                  <a:tcPr/>
                </a:tc>
                <a:extLst>
                  <a:ext uri="{0D108BD9-81ED-4DB2-BD59-A6C34878D82A}">
                    <a16:rowId xmlns:a16="http://schemas.microsoft.com/office/drawing/2014/main" val="166433748"/>
                  </a:ext>
                </a:extLst>
              </a:tr>
              <a:tr h="370840">
                <a:tc>
                  <a:txBody>
                    <a:bodyPr/>
                    <a:lstStyle/>
                    <a:p>
                      <a:r>
                        <a:rPr lang="en-US" dirty="0"/>
                        <a:t>Carry Forward</a:t>
                      </a:r>
                    </a:p>
                  </a:txBody>
                  <a:tcPr/>
                </a:tc>
                <a:tc>
                  <a:txBody>
                    <a:bodyPr/>
                    <a:lstStyle/>
                    <a:p>
                      <a:r>
                        <a:rPr lang="en-US" dirty="0"/>
                        <a:t>10,000.00</a:t>
                      </a:r>
                    </a:p>
                  </a:txBody>
                  <a:tcPr/>
                </a:tc>
                <a:tc>
                  <a:txBody>
                    <a:bodyPr/>
                    <a:lstStyle/>
                    <a:p>
                      <a:r>
                        <a:rPr lang="en-US" dirty="0"/>
                        <a:t>10,000.00</a:t>
                      </a:r>
                    </a:p>
                  </a:txBody>
                  <a:tcPr/>
                </a:tc>
                <a:extLst>
                  <a:ext uri="{0D108BD9-81ED-4DB2-BD59-A6C34878D82A}">
                    <a16:rowId xmlns:a16="http://schemas.microsoft.com/office/drawing/2014/main" val="2534442560"/>
                  </a:ext>
                </a:extLst>
              </a:tr>
              <a:tr h="370840">
                <a:tc>
                  <a:txBody>
                    <a:bodyPr/>
                    <a:lstStyle/>
                    <a:p>
                      <a:r>
                        <a:rPr lang="en-US" dirty="0"/>
                        <a:t>Club Investment Interest</a:t>
                      </a:r>
                    </a:p>
                  </a:txBody>
                  <a:tcPr/>
                </a:tc>
                <a:tc>
                  <a:txBody>
                    <a:bodyPr/>
                    <a:lstStyle/>
                    <a:p>
                      <a:r>
                        <a:rPr lang="en-US" dirty="0"/>
                        <a:t>1,829.55</a:t>
                      </a:r>
                    </a:p>
                  </a:txBody>
                  <a:tcPr/>
                </a:tc>
                <a:tc>
                  <a:txBody>
                    <a:bodyPr/>
                    <a:lstStyle/>
                    <a:p>
                      <a:r>
                        <a:rPr lang="en-US" dirty="0"/>
                        <a:t>3,365.00</a:t>
                      </a:r>
                    </a:p>
                  </a:txBody>
                  <a:tcPr/>
                </a:tc>
                <a:extLst>
                  <a:ext uri="{0D108BD9-81ED-4DB2-BD59-A6C34878D82A}">
                    <a16:rowId xmlns:a16="http://schemas.microsoft.com/office/drawing/2014/main" val="2686277993"/>
                  </a:ext>
                </a:extLst>
              </a:tr>
              <a:tr h="370840">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516762175"/>
                  </a:ext>
                </a:extLst>
              </a:tr>
              <a:tr h="370840">
                <a:tc>
                  <a:txBody>
                    <a:bodyPr/>
                    <a:lstStyle/>
                    <a:p>
                      <a:r>
                        <a:rPr lang="en-US" dirty="0"/>
                        <a:t>Net Revenue</a:t>
                      </a:r>
                    </a:p>
                  </a:txBody>
                  <a:tcPr/>
                </a:tc>
                <a:tc>
                  <a:txBody>
                    <a:bodyPr/>
                    <a:lstStyle/>
                    <a:p>
                      <a:r>
                        <a:rPr lang="en-US" dirty="0"/>
                        <a:t>12,754.56</a:t>
                      </a:r>
                    </a:p>
                  </a:txBody>
                  <a:tcPr/>
                </a:tc>
                <a:tc>
                  <a:txBody>
                    <a:bodyPr/>
                    <a:lstStyle/>
                    <a:p>
                      <a:r>
                        <a:rPr lang="en-US" dirty="0"/>
                        <a:t>&lt;11,181.00&gt;</a:t>
                      </a:r>
                    </a:p>
                  </a:txBody>
                  <a:tcPr/>
                </a:tc>
                <a:extLst>
                  <a:ext uri="{0D108BD9-81ED-4DB2-BD59-A6C34878D82A}">
                    <a16:rowId xmlns:a16="http://schemas.microsoft.com/office/drawing/2014/main" val="3423144702"/>
                  </a:ext>
                </a:extLst>
              </a:tr>
              <a:tr h="370840">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4150287606"/>
                  </a:ext>
                </a:extLst>
              </a:tr>
            </a:tbl>
          </a:graphicData>
        </a:graphic>
      </p:graphicFrame>
    </p:spTree>
    <p:extLst>
      <p:ext uri="{BB962C8B-B14F-4D97-AF65-F5344CB8AC3E}">
        <p14:creationId xmlns:p14="http://schemas.microsoft.com/office/powerpoint/2010/main" val="1820269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7EE555-94F4-6252-2CFC-B287D1FD9906}"/>
              </a:ext>
            </a:extLst>
          </p:cNvPr>
          <p:cNvSpPr/>
          <p:nvPr/>
        </p:nvSpPr>
        <p:spPr>
          <a:xfrm rot="21296464">
            <a:off x="162596" y="630230"/>
            <a:ext cx="4409540"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New Members</a:t>
            </a:r>
          </a:p>
        </p:txBody>
      </p:sp>
      <p:sp>
        <p:nvSpPr>
          <p:cNvPr id="3" name="TextBox 2">
            <a:extLst>
              <a:ext uri="{FF2B5EF4-FFF2-40B4-BE49-F238E27FC236}">
                <a16:creationId xmlns:a16="http://schemas.microsoft.com/office/drawing/2014/main" id="{B77F9098-35BC-6A26-7AFE-41C9893660B0}"/>
              </a:ext>
            </a:extLst>
          </p:cNvPr>
          <p:cNvSpPr txBox="1"/>
          <p:nvPr/>
        </p:nvSpPr>
        <p:spPr>
          <a:xfrm>
            <a:off x="6502905" y="778619"/>
            <a:ext cx="3546442" cy="646331"/>
          </a:xfrm>
          <a:prstGeom prst="rect">
            <a:avLst/>
          </a:prstGeom>
          <a:noFill/>
        </p:spPr>
        <p:txBody>
          <a:bodyPr wrap="square" rtlCol="0">
            <a:spAutoFit/>
          </a:bodyPr>
          <a:lstStyle/>
          <a:p>
            <a:pPr marL="285750" indent="-285750">
              <a:buFont typeface="Arial" panose="020B0604020202020204" pitchFamily="34" charset="0"/>
              <a:buChar char="•"/>
            </a:pPr>
            <a:r>
              <a:rPr lang="en-US" dirty="0"/>
              <a:t>12 new members inducted:</a:t>
            </a:r>
          </a:p>
          <a:p>
            <a:endParaRPr lang="en-US" dirty="0"/>
          </a:p>
        </p:txBody>
      </p:sp>
      <p:pic>
        <p:nvPicPr>
          <p:cNvPr id="5" name="Picture 4">
            <a:extLst>
              <a:ext uri="{FF2B5EF4-FFF2-40B4-BE49-F238E27FC236}">
                <a16:creationId xmlns:a16="http://schemas.microsoft.com/office/drawing/2014/main" id="{90FC87F5-C576-234E-AE14-462C0A392C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421" y="1943660"/>
            <a:ext cx="1676400"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4E810A81-A4B1-80B6-40F5-58FE7A0D4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8833" y="1939291"/>
            <a:ext cx="1905000"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F52D65E0-D140-E5DD-E70D-D7D9100D22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8845" y="1940788"/>
            <a:ext cx="1879952" cy="1879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746409DA-F44A-094E-D25D-EE3E2565EB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8720" y="1936857"/>
            <a:ext cx="1524000"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8257414B-A758-68EA-1A63-5B7E73AAD1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2803" y="1936857"/>
            <a:ext cx="1428750"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2D2533E5-EECE-10FA-042E-A7399A9D03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71636" y="1936857"/>
            <a:ext cx="1428750"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CCCE5969-E0F5-E261-0BC5-6B62D01441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995" y="4622373"/>
            <a:ext cx="1905000"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a:extLst>
              <a:ext uri="{FF2B5EF4-FFF2-40B4-BE49-F238E27FC236}">
                <a16:creationId xmlns:a16="http://schemas.microsoft.com/office/drawing/2014/main" id="{A48EEF6A-1260-B90D-410E-09A32A23EA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94707" y="4621524"/>
            <a:ext cx="1380420" cy="19362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0">
            <a:extLst>
              <a:ext uri="{FF2B5EF4-FFF2-40B4-BE49-F238E27FC236}">
                <a16:creationId xmlns:a16="http://schemas.microsoft.com/office/drawing/2014/main" id="{F3DE3129-7D0E-F641-1C47-20C1DFC5827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76874" y="4599626"/>
            <a:ext cx="1310412" cy="19656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22">
            <a:extLst>
              <a:ext uri="{FF2B5EF4-FFF2-40B4-BE49-F238E27FC236}">
                <a16:creationId xmlns:a16="http://schemas.microsoft.com/office/drawing/2014/main" id="{0245CB4E-BB7A-9BF6-2D55-C77125C2E2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68438" y="4599626"/>
            <a:ext cx="1302198" cy="1958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a:extLst>
              <a:ext uri="{FF2B5EF4-FFF2-40B4-BE49-F238E27FC236}">
                <a16:creationId xmlns:a16="http://schemas.microsoft.com/office/drawing/2014/main" id="{DFFAC7C1-7DE7-232A-932E-5BE7046B029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32993" y="4599626"/>
            <a:ext cx="1752600"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Picture 26">
            <a:extLst>
              <a:ext uri="{FF2B5EF4-FFF2-40B4-BE49-F238E27FC236}">
                <a16:creationId xmlns:a16="http://schemas.microsoft.com/office/drawing/2014/main" id="{FE49D743-2F82-77A0-1E72-A2566BBF9D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47950" y="4505562"/>
            <a:ext cx="1337755" cy="20111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8" name="TextBox 27">
            <a:extLst>
              <a:ext uri="{FF2B5EF4-FFF2-40B4-BE49-F238E27FC236}">
                <a16:creationId xmlns:a16="http://schemas.microsoft.com/office/drawing/2014/main" id="{7C24E454-8BA6-7004-1C9C-E0B32918AA45}"/>
              </a:ext>
            </a:extLst>
          </p:cNvPr>
          <p:cNvSpPr txBox="1"/>
          <p:nvPr/>
        </p:nvSpPr>
        <p:spPr>
          <a:xfrm>
            <a:off x="9641061" y="6488668"/>
            <a:ext cx="2237173" cy="369332"/>
          </a:xfrm>
          <a:prstGeom prst="rect">
            <a:avLst/>
          </a:prstGeom>
          <a:noFill/>
        </p:spPr>
        <p:txBody>
          <a:bodyPr wrap="square" rtlCol="0">
            <a:spAutoFit/>
          </a:bodyPr>
          <a:lstStyle/>
          <a:p>
            <a:r>
              <a:rPr lang="en-US" dirty="0"/>
              <a:t>Tisha </a:t>
            </a:r>
            <a:r>
              <a:rPr lang="en-US" dirty="0" err="1"/>
              <a:t>Oehman</a:t>
            </a:r>
            <a:endParaRPr lang="en-US" dirty="0"/>
          </a:p>
        </p:txBody>
      </p:sp>
      <p:sp>
        <p:nvSpPr>
          <p:cNvPr id="29" name="TextBox 28">
            <a:extLst>
              <a:ext uri="{FF2B5EF4-FFF2-40B4-BE49-F238E27FC236}">
                <a16:creationId xmlns:a16="http://schemas.microsoft.com/office/drawing/2014/main" id="{271B4D09-9C16-8203-3178-927EFA443599}"/>
              </a:ext>
            </a:extLst>
          </p:cNvPr>
          <p:cNvSpPr txBox="1"/>
          <p:nvPr/>
        </p:nvSpPr>
        <p:spPr>
          <a:xfrm>
            <a:off x="8003263" y="6488668"/>
            <a:ext cx="2046084" cy="369332"/>
          </a:xfrm>
          <a:prstGeom prst="rect">
            <a:avLst/>
          </a:prstGeom>
          <a:noFill/>
        </p:spPr>
        <p:txBody>
          <a:bodyPr wrap="square" rtlCol="0">
            <a:spAutoFit/>
          </a:bodyPr>
          <a:lstStyle/>
          <a:p>
            <a:r>
              <a:rPr lang="en-US" dirty="0"/>
              <a:t>Jessica King</a:t>
            </a:r>
          </a:p>
        </p:txBody>
      </p:sp>
      <p:sp>
        <p:nvSpPr>
          <p:cNvPr id="30" name="TextBox 29">
            <a:extLst>
              <a:ext uri="{FF2B5EF4-FFF2-40B4-BE49-F238E27FC236}">
                <a16:creationId xmlns:a16="http://schemas.microsoft.com/office/drawing/2014/main" id="{31CBFC63-6A42-F849-19F4-6932590D93A9}"/>
              </a:ext>
            </a:extLst>
          </p:cNvPr>
          <p:cNvSpPr txBox="1"/>
          <p:nvPr/>
        </p:nvSpPr>
        <p:spPr>
          <a:xfrm>
            <a:off x="6246319" y="6561878"/>
            <a:ext cx="2384812" cy="369332"/>
          </a:xfrm>
          <a:prstGeom prst="rect">
            <a:avLst/>
          </a:prstGeom>
          <a:noFill/>
        </p:spPr>
        <p:txBody>
          <a:bodyPr wrap="square" rtlCol="0">
            <a:spAutoFit/>
          </a:bodyPr>
          <a:lstStyle/>
          <a:p>
            <a:r>
              <a:rPr lang="en-US" dirty="0"/>
              <a:t>Jonah Liden</a:t>
            </a:r>
          </a:p>
        </p:txBody>
      </p:sp>
      <p:sp>
        <p:nvSpPr>
          <p:cNvPr id="31" name="TextBox 30">
            <a:extLst>
              <a:ext uri="{FF2B5EF4-FFF2-40B4-BE49-F238E27FC236}">
                <a16:creationId xmlns:a16="http://schemas.microsoft.com/office/drawing/2014/main" id="{DA308366-A2DB-31EA-8F6A-A834A95EA7D6}"/>
              </a:ext>
            </a:extLst>
          </p:cNvPr>
          <p:cNvSpPr txBox="1"/>
          <p:nvPr/>
        </p:nvSpPr>
        <p:spPr>
          <a:xfrm>
            <a:off x="4547394" y="6538086"/>
            <a:ext cx="3320734" cy="369332"/>
          </a:xfrm>
          <a:prstGeom prst="rect">
            <a:avLst/>
          </a:prstGeom>
          <a:noFill/>
        </p:spPr>
        <p:txBody>
          <a:bodyPr wrap="square" rtlCol="0">
            <a:spAutoFit/>
          </a:bodyPr>
          <a:lstStyle/>
          <a:p>
            <a:r>
              <a:rPr lang="en-US" dirty="0"/>
              <a:t>Jay Harland</a:t>
            </a:r>
          </a:p>
        </p:txBody>
      </p:sp>
      <p:sp>
        <p:nvSpPr>
          <p:cNvPr id="32" name="TextBox 31">
            <a:extLst>
              <a:ext uri="{FF2B5EF4-FFF2-40B4-BE49-F238E27FC236}">
                <a16:creationId xmlns:a16="http://schemas.microsoft.com/office/drawing/2014/main" id="{CA71F5DD-90B1-DEC2-687D-A598F1C1E7EC}"/>
              </a:ext>
            </a:extLst>
          </p:cNvPr>
          <p:cNvSpPr txBox="1"/>
          <p:nvPr/>
        </p:nvSpPr>
        <p:spPr>
          <a:xfrm>
            <a:off x="2661481" y="6527373"/>
            <a:ext cx="2344847" cy="369332"/>
          </a:xfrm>
          <a:prstGeom prst="rect">
            <a:avLst/>
          </a:prstGeom>
          <a:noFill/>
        </p:spPr>
        <p:txBody>
          <a:bodyPr wrap="square" rtlCol="0">
            <a:spAutoFit/>
          </a:bodyPr>
          <a:lstStyle/>
          <a:p>
            <a:r>
              <a:rPr lang="en-US" dirty="0"/>
              <a:t>Kurt Hildebrand</a:t>
            </a:r>
          </a:p>
        </p:txBody>
      </p:sp>
      <p:sp>
        <p:nvSpPr>
          <p:cNvPr id="33" name="TextBox 32">
            <a:extLst>
              <a:ext uri="{FF2B5EF4-FFF2-40B4-BE49-F238E27FC236}">
                <a16:creationId xmlns:a16="http://schemas.microsoft.com/office/drawing/2014/main" id="{13163711-476D-7407-03A9-ED0556E788B6}"/>
              </a:ext>
            </a:extLst>
          </p:cNvPr>
          <p:cNvSpPr txBox="1"/>
          <p:nvPr/>
        </p:nvSpPr>
        <p:spPr>
          <a:xfrm>
            <a:off x="678282" y="6495783"/>
            <a:ext cx="1689084" cy="369332"/>
          </a:xfrm>
          <a:prstGeom prst="rect">
            <a:avLst/>
          </a:prstGeom>
          <a:noFill/>
        </p:spPr>
        <p:txBody>
          <a:bodyPr wrap="square" rtlCol="0">
            <a:spAutoFit/>
          </a:bodyPr>
          <a:lstStyle/>
          <a:p>
            <a:r>
              <a:rPr lang="en-US" dirty="0"/>
              <a:t>David Sommers</a:t>
            </a:r>
          </a:p>
        </p:txBody>
      </p:sp>
      <p:sp>
        <p:nvSpPr>
          <p:cNvPr id="34" name="TextBox 33">
            <a:extLst>
              <a:ext uri="{FF2B5EF4-FFF2-40B4-BE49-F238E27FC236}">
                <a16:creationId xmlns:a16="http://schemas.microsoft.com/office/drawing/2014/main" id="{2A2C99E9-29DD-9166-14FB-02A2C3DEEDD5}"/>
              </a:ext>
            </a:extLst>
          </p:cNvPr>
          <p:cNvSpPr txBox="1"/>
          <p:nvPr/>
        </p:nvSpPr>
        <p:spPr>
          <a:xfrm>
            <a:off x="10050074" y="3866817"/>
            <a:ext cx="2163779" cy="369332"/>
          </a:xfrm>
          <a:prstGeom prst="rect">
            <a:avLst/>
          </a:prstGeom>
          <a:noFill/>
        </p:spPr>
        <p:txBody>
          <a:bodyPr wrap="square" rtlCol="0">
            <a:spAutoFit/>
          </a:bodyPr>
          <a:lstStyle/>
          <a:p>
            <a:r>
              <a:rPr lang="en-US" dirty="0"/>
              <a:t>Randy </a:t>
            </a:r>
            <a:r>
              <a:rPr lang="en-US" dirty="0" err="1"/>
              <a:t>Sparacino</a:t>
            </a:r>
            <a:endParaRPr lang="en-US" dirty="0"/>
          </a:p>
        </p:txBody>
      </p:sp>
      <p:sp>
        <p:nvSpPr>
          <p:cNvPr id="35" name="TextBox 34">
            <a:extLst>
              <a:ext uri="{FF2B5EF4-FFF2-40B4-BE49-F238E27FC236}">
                <a16:creationId xmlns:a16="http://schemas.microsoft.com/office/drawing/2014/main" id="{9028F915-26A6-3A13-1333-6F53F64DE49E}"/>
              </a:ext>
            </a:extLst>
          </p:cNvPr>
          <p:cNvSpPr txBox="1"/>
          <p:nvPr/>
        </p:nvSpPr>
        <p:spPr>
          <a:xfrm>
            <a:off x="8419688" y="3852810"/>
            <a:ext cx="2092684" cy="369332"/>
          </a:xfrm>
          <a:prstGeom prst="rect">
            <a:avLst/>
          </a:prstGeom>
          <a:noFill/>
        </p:spPr>
        <p:txBody>
          <a:bodyPr wrap="square" rtlCol="0">
            <a:spAutoFit/>
          </a:bodyPr>
          <a:lstStyle/>
          <a:p>
            <a:r>
              <a:rPr lang="en-US" dirty="0"/>
              <a:t>Angela Durant</a:t>
            </a:r>
          </a:p>
        </p:txBody>
      </p:sp>
      <p:sp>
        <p:nvSpPr>
          <p:cNvPr id="36" name="TextBox 35">
            <a:extLst>
              <a:ext uri="{FF2B5EF4-FFF2-40B4-BE49-F238E27FC236}">
                <a16:creationId xmlns:a16="http://schemas.microsoft.com/office/drawing/2014/main" id="{E2ECA82C-9EC4-F56F-094F-0A1AAB6E7453}"/>
              </a:ext>
            </a:extLst>
          </p:cNvPr>
          <p:cNvSpPr txBox="1"/>
          <p:nvPr/>
        </p:nvSpPr>
        <p:spPr>
          <a:xfrm>
            <a:off x="6357059" y="3896579"/>
            <a:ext cx="2634559" cy="369332"/>
          </a:xfrm>
          <a:prstGeom prst="rect">
            <a:avLst/>
          </a:prstGeom>
          <a:noFill/>
        </p:spPr>
        <p:txBody>
          <a:bodyPr wrap="square" rtlCol="0">
            <a:spAutoFit/>
          </a:bodyPr>
          <a:lstStyle/>
          <a:p>
            <a:r>
              <a:rPr lang="en-US" dirty="0"/>
              <a:t>Fawnda </a:t>
            </a:r>
            <a:r>
              <a:rPr lang="en-US" dirty="0" err="1"/>
              <a:t>Shahalami</a:t>
            </a:r>
            <a:endParaRPr lang="en-US" dirty="0"/>
          </a:p>
        </p:txBody>
      </p:sp>
      <p:sp>
        <p:nvSpPr>
          <p:cNvPr id="37" name="TextBox 36">
            <a:extLst>
              <a:ext uri="{FF2B5EF4-FFF2-40B4-BE49-F238E27FC236}">
                <a16:creationId xmlns:a16="http://schemas.microsoft.com/office/drawing/2014/main" id="{6224EF3D-5B51-FA28-768E-3D3A49C19FD0}"/>
              </a:ext>
            </a:extLst>
          </p:cNvPr>
          <p:cNvSpPr txBox="1"/>
          <p:nvPr/>
        </p:nvSpPr>
        <p:spPr>
          <a:xfrm>
            <a:off x="4742176" y="3885626"/>
            <a:ext cx="2460655" cy="369332"/>
          </a:xfrm>
          <a:prstGeom prst="rect">
            <a:avLst/>
          </a:prstGeom>
          <a:noFill/>
        </p:spPr>
        <p:txBody>
          <a:bodyPr wrap="square" rtlCol="0">
            <a:spAutoFit/>
          </a:bodyPr>
          <a:lstStyle/>
          <a:p>
            <a:r>
              <a:rPr lang="en-US" dirty="0"/>
              <a:t>Steve Miller</a:t>
            </a:r>
          </a:p>
        </p:txBody>
      </p:sp>
      <p:sp>
        <p:nvSpPr>
          <p:cNvPr id="38" name="TextBox 37">
            <a:extLst>
              <a:ext uri="{FF2B5EF4-FFF2-40B4-BE49-F238E27FC236}">
                <a16:creationId xmlns:a16="http://schemas.microsoft.com/office/drawing/2014/main" id="{894CEA66-A5A0-242F-62A4-3545A9A880DF}"/>
              </a:ext>
            </a:extLst>
          </p:cNvPr>
          <p:cNvSpPr txBox="1"/>
          <p:nvPr/>
        </p:nvSpPr>
        <p:spPr>
          <a:xfrm>
            <a:off x="2455355" y="3894323"/>
            <a:ext cx="2344847" cy="369332"/>
          </a:xfrm>
          <a:prstGeom prst="rect">
            <a:avLst/>
          </a:prstGeom>
          <a:noFill/>
        </p:spPr>
        <p:txBody>
          <a:bodyPr wrap="square" rtlCol="0">
            <a:spAutoFit/>
          </a:bodyPr>
          <a:lstStyle/>
          <a:p>
            <a:r>
              <a:rPr lang="en-US" dirty="0"/>
              <a:t>Laura Hansen</a:t>
            </a:r>
          </a:p>
        </p:txBody>
      </p:sp>
      <p:sp>
        <p:nvSpPr>
          <p:cNvPr id="39" name="TextBox 38">
            <a:extLst>
              <a:ext uri="{FF2B5EF4-FFF2-40B4-BE49-F238E27FC236}">
                <a16:creationId xmlns:a16="http://schemas.microsoft.com/office/drawing/2014/main" id="{B1AD14F2-2887-7F23-2E95-3983610BCA1B}"/>
              </a:ext>
            </a:extLst>
          </p:cNvPr>
          <p:cNvSpPr txBox="1"/>
          <p:nvPr/>
        </p:nvSpPr>
        <p:spPr>
          <a:xfrm>
            <a:off x="373839" y="3866817"/>
            <a:ext cx="2532646" cy="369332"/>
          </a:xfrm>
          <a:prstGeom prst="rect">
            <a:avLst/>
          </a:prstGeom>
          <a:noFill/>
        </p:spPr>
        <p:txBody>
          <a:bodyPr wrap="square" rtlCol="0">
            <a:spAutoFit/>
          </a:bodyPr>
          <a:lstStyle/>
          <a:p>
            <a:r>
              <a:rPr lang="en-US" dirty="0"/>
              <a:t>Cooper Whitman</a:t>
            </a:r>
          </a:p>
        </p:txBody>
      </p:sp>
    </p:spTree>
    <p:extLst>
      <p:ext uri="{BB962C8B-B14F-4D97-AF65-F5344CB8AC3E}">
        <p14:creationId xmlns:p14="http://schemas.microsoft.com/office/powerpoint/2010/main" val="4004005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FE92B6-A5F1-E637-0B45-24E8E448E81D}"/>
              </a:ext>
            </a:extLst>
          </p:cNvPr>
          <p:cNvSpPr/>
          <p:nvPr/>
        </p:nvSpPr>
        <p:spPr>
          <a:xfrm rot="20212108">
            <a:off x="586094" y="652014"/>
            <a:ext cx="3314882" cy="1754326"/>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Member </a:t>
            </a:r>
          </a:p>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Leadership</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4" name="Picture 3">
            <a:extLst>
              <a:ext uri="{FF2B5EF4-FFF2-40B4-BE49-F238E27FC236}">
                <a16:creationId xmlns:a16="http://schemas.microsoft.com/office/drawing/2014/main" id="{5FE92D02-1D98-F945-32ED-B5AF3A899A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3966" y="3235492"/>
            <a:ext cx="34290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70D602A6-3BBC-DFB0-7C89-FA5C060D0E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547" y="3235492"/>
            <a:ext cx="34290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01A7AD21-2122-22E9-DD6B-DA11711DD9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0720" y="3235492"/>
            <a:ext cx="34290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35F31A0F-1D7F-20B8-CB59-8E34CF0F9908}"/>
              </a:ext>
            </a:extLst>
          </p:cNvPr>
          <p:cNvSpPr txBox="1"/>
          <p:nvPr/>
        </p:nvSpPr>
        <p:spPr>
          <a:xfrm>
            <a:off x="4856085" y="843379"/>
            <a:ext cx="5575177" cy="2031325"/>
          </a:xfrm>
          <a:prstGeom prst="rect">
            <a:avLst/>
          </a:prstGeom>
          <a:noFill/>
        </p:spPr>
        <p:txBody>
          <a:bodyPr wrap="square" rtlCol="0">
            <a:spAutoFit/>
          </a:bodyPr>
          <a:lstStyle/>
          <a:p>
            <a:pPr marL="285750" indent="-285750">
              <a:buFont typeface="Arial" panose="020B0604020202020204" pitchFamily="34" charset="0"/>
              <a:buChar char="•"/>
            </a:pPr>
            <a:r>
              <a:rPr lang="en-US" dirty="0"/>
              <a:t>5 Members Attended the District Conference</a:t>
            </a:r>
          </a:p>
          <a:p>
            <a:pPr marL="285750" indent="-285750">
              <a:buFont typeface="Arial" panose="020B0604020202020204" pitchFamily="34" charset="0"/>
              <a:buChar char="•"/>
            </a:pPr>
            <a:r>
              <a:rPr lang="en-US" dirty="0"/>
              <a:t>6 Members Attended the District Training</a:t>
            </a:r>
          </a:p>
          <a:p>
            <a:pPr marL="285750" indent="-285750">
              <a:buFont typeface="Arial" panose="020B0604020202020204" pitchFamily="34" charset="0"/>
              <a:buChar char="•"/>
            </a:pPr>
            <a:r>
              <a:rPr lang="en-US" dirty="0"/>
              <a:t>3 Members Completed Rotary Leadership Institute</a:t>
            </a:r>
          </a:p>
          <a:p>
            <a:pPr lvl="2"/>
            <a:r>
              <a:rPr lang="en-US" dirty="0"/>
              <a:t>Linda Brown</a:t>
            </a:r>
          </a:p>
          <a:p>
            <a:pPr lvl="2"/>
            <a:r>
              <a:rPr lang="en-US" dirty="0"/>
              <a:t>Emma Nelson</a:t>
            </a:r>
          </a:p>
          <a:p>
            <a:pPr lvl="2"/>
            <a:r>
              <a:rPr lang="en-US" dirty="0"/>
              <a:t>Amber </a:t>
            </a:r>
            <a:r>
              <a:rPr lang="en-US" dirty="0" err="1"/>
              <a:t>Myre</a:t>
            </a:r>
            <a:endParaRPr lang="en-US" dirty="0"/>
          </a:p>
          <a:p>
            <a:endParaRPr lang="en-US" dirty="0"/>
          </a:p>
        </p:txBody>
      </p:sp>
    </p:spTree>
    <p:extLst>
      <p:ext uri="{BB962C8B-B14F-4D97-AF65-F5344CB8AC3E}">
        <p14:creationId xmlns:p14="http://schemas.microsoft.com/office/powerpoint/2010/main" val="1254442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010C51-0308-648B-0CEF-C69F668316E4}"/>
              </a:ext>
            </a:extLst>
          </p:cNvPr>
          <p:cNvSpPr/>
          <p:nvPr/>
        </p:nvSpPr>
        <p:spPr>
          <a:xfrm rot="20212108">
            <a:off x="445959" y="652014"/>
            <a:ext cx="3595151" cy="1754326"/>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Member </a:t>
            </a:r>
          </a:p>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Recognition</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4" name="Picture 3">
            <a:extLst>
              <a:ext uri="{FF2B5EF4-FFF2-40B4-BE49-F238E27FC236}">
                <a16:creationId xmlns:a16="http://schemas.microsoft.com/office/drawing/2014/main" id="{89B8947B-DD93-B384-1C1F-3BD655EBB1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5194" y="3428999"/>
            <a:ext cx="2446909" cy="32625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C2ED42E2-9DA9-3189-FCFE-F8A988FD65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743" y="3429000"/>
            <a:ext cx="4350059" cy="3262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2C0E1559-6ED4-6E0C-5B85-7442BD796C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9347" y="2859100"/>
            <a:ext cx="2898589" cy="38324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8CFC60B8-DF15-EBC6-24FE-F69FF9B9D9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1170" y="286073"/>
            <a:ext cx="3314944" cy="24862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8CBCEB7F-9705-538D-0FFD-AA6911515899}"/>
              </a:ext>
            </a:extLst>
          </p:cNvPr>
          <p:cNvSpPr txBox="1"/>
          <p:nvPr/>
        </p:nvSpPr>
        <p:spPr>
          <a:xfrm>
            <a:off x="4241182" y="1003177"/>
            <a:ext cx="4254749" cy="2031325"/>
          </a:xfrm>
          <a:prstGeom prst="rect">
            <a:avLst/>
          </a:prstGeom>
          <a:noFill/>
        </p:spPr>
        <p:txBody>
          <a:bodyPr wrap="square" rtlCol="0">
            <a:spAutoFit/>
          </a:bodyPr>
          <a:lstStyle/>
          <a:p>
            <a:r>
              <a:rPr lang="en-US" dirty="0"/>
              <a:t>5 MRR Members recognized by the District:</a:t>
            </a:r>
          </a:p>
          <a:p>
            <a:pPr lvl="1"/>
            <a:r>
              <a:rPr lang="en-US" dirty="0"/>
              <a:t>Pat Barry</a:t>
            </a:r>
          </a:p>
          <a:p>
            <a:pPr lvl="1"/>
            <a:r>
              <a:rPr lang="en-US" dirty="0"/>
              <a:t>Sally Buck</a:t>
            </a:r>
          </a:p>
          <a:p>
            <a:pPr lvl="1"/>
            <a:r>
              <a:rPr lang="en-US" dirty="0"/>
              <a:t>Gerry Burns</a:t>
            </a:r>
          </a:p>
          <a:p>
            <a:pPr lvl="1"/>
            <a:r>
              <a:rPr lang="en-US" dirty="0"/>
              <a:t>Joy Marshall</a:t>
            </a:r>
          </a:p>
          <a:p>
            <a:pPr lvl="1"/>
            <a:r>
              <a:rPr lang="en-US" dirty="0"/>
              <a:t>George Prokop</a:t>
            </a:r>
          </a:p>
          <a:p>
            <a:endParaRPr lang="en-US" dirty="0"/>
          </a:p>
        </p:txBody>
      </p:sp>
    </p:spTree>
    <p:extLst>
      <p:ext uri="{BB962C8B-B14F-4D97-AF65-F5344CB8AC3E}">
        <p14:creationId xmlns:p14="http://schemas.microsoft.com/office/powerpoint/2010/main" val="4114252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80E029-F8C0-D7EA-2724-8CDFC7965A4E}"/>
              </a:ext>
            </a:extLst>
          </p:cNvPr>
          <p:cNvSpPr/>
          <p:nvPr/>
        </p:nvSpPr>
        <p:spPr>
          <a:xfrm rot="20212108">
            <a:off x="141667" y="216917"/>
            <a:ext cx="3688830" cy="2585323"/>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World </a:t>
            </a:r>
          </a:p>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Community </a:t>
            </a:r>
          </a:p>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Service</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3" name="TextBox 2">
            <a:extLst>
              <a:ext uri="{FF2B5EF4-FFF2-40B4-BE49-F238E27FC236}">
                <a16:creationId xmlns:a16="http://schemas.microsoft.com/office/drawing/2014/main" id="{76AB2B0B-40B5-87E9-5EC4-2E990C178E0C}"/>
              </a:ext>
            </a:extLst>
          </p:cNvPr>
          <p:cNvSpPr txBox="1"/>
          <p:nvPr/>
        </p:nvSpPr>
        <p:spPr>
          <a:xfrm>
            <a:off x="3684233" y="528296"/>
            <a:ext cx="5646198" cy="3970318"/>
          </a:xfrm>
          <a:prstGeom prst="rect">
            <a:avLst/>
          </a:prstGeom>
          <a:noFill/>
        </p:spPr>
        <p:txBody>
          <a:bodyPr wrap="square" rtlCol="0">
            <a:spAutoFit/>
          </a:bodyPr>
          <a:lstStyle/>
          <a:p>
            <a:pPr marL="285750" indent="-285750">
              <a:buFont typeface="Arial" panose="020B0604020202020204" pitchFamily="34" charset="0"/>
              <a:buChar char="•"/>
            </a:pPr>
            <a:r>
              <a:rPr lang="en-US" dirty="0"/>
              <a:t>300 water systems built in Puerto Rico plus provided a large TV screen, first aid kits, school supplies, gardening tools, computers, etc. = $19,450</a:t>
            </a:r>
          </a:p>
          <a:p>
            <a:pPr marL="285750" indent="-285750">
              <a:buFont typeface="Arial" panose="020B0604020202020204" pitchFamily="34" charset="0"/>
              <a:buChar char="•"/>
            </a:pPr>
            <a:r>
              <a:rPr lang="en-US" dirty="0"/>
              <a:t>Guatemala Education Program K-12 to ensure kids stay in school &amp; Nutritional Support to 65 Guatemalan families = $7,000</a:t>
            </a:r>
          </a:p>
          <a:p>
            <a:pPr marL="285750" indent="-285750">
              <a:buFont typeface="Arial" panose="020B0604020202020204" pitchFamily="34" charset="0"/>
              <a:buChar char="•"/>
            </a:pPr>
            <a:r>
              <a:rPr lang="en-US" dirty="0"/>
              <a:t>Nutritional Forest Program in Ecuador = $1000</a:t>
            </a:r>
          </a:p>
          <a:p>
            <a:pPr marL="285750" indent="-285750">
              <a:buFont typeface="Arial" panose="020B0604020202020204" pitchFamily="34" charset="0"/>
              <a:buChar char="•"/>
            </a:pPr>
            <a:r>
              <a:rPr lang="en-US" b="0" i="0" dirty="0">
                <a:solidFill>
                  <a:srgbClr val="000000"/>
                </a:solidFill>
                <a:effectLst/>
                <a:highlight>
                  <a:srgbClr val="FFFFFF"/>
                </a:highlight>
              </a:rPr>
              <a:t>Water and Sanitation project in Ghana = $315</a:t>
            </a:r>
          </a:p>
          <a:p>
            <a:pPr marL="285750" indent="-285750">
              <a:buFont typeface="Arial" panose="020B0604020202020204" pitchFamily="34" charset="0"/>
              <a:buChar char="•"/>
            </a:pPr>
            <a:r>
              <a:rPr lang="en-US" dirty="0">
                <a:solidFill>
                  <a:srgbClr val="000000"/>
                </a:solidFill>
                <a:highlight>
                  <a:srgbClr val="FFFFFF"/>
                </a:highlight>
              </a:rPr>
              <a:t>T</a:t>
            </a:r>
            <a:r>
              <a:rPr lang="en-US" b="0" i="0" dirty="0">
                <a:solidFill>
                  <a:srgbClr val="000000"/>
                </a:solidFill>
                <a:effectLst/>
                <a:highlight>
                  <a:srgbClr val="FFFFFF"/>
                </a:highlight>
              </a:rPr>
              <a:t>eacher literacy training in Botswana = $500</a:t>
            </a:r>
          </a:p>
          <a:p>
            <a:pPr marL="285750" indent="-285750">
              <a:buFont typeface="Arial" panose="020B0604020202020204" pitchFamily="34" charset="0"/>
              <a:buChar char="•"/>
            </a:pPr>
            <a:endParaRPr lang="en-US" dirty="0">
              <a:solidFill>
                <a:srgbClr val="000000"/>
              </a:solidFill>
              <a:highlight>
                <a:srgbClr val="FFFFFF"/>
              </a:highlight>
            </a:endParaRPr>
          </a:p>
          <a:p>
            <a:r>
              <a:rPr lang="en-US" dirty="0">
                <a:solidFill>
                  <a:srgbClr val="000000"/>
                </a:solidFill>
                <a:highlight>
                  <a:srgbClr val="FFFFFF"/>
                </a:highlight>
              </a:rPr>
              <a:t>July 10</a:t>
            </a:r>
            <a:r>
              <a:rPr lang="en-US" baseline="30000" dirty="0">
                <a:solidFill>
                  <a:srgbClr val="000000"/>
                </a:solidFill>
                <a:highlight>
                  <a:srgbClr val="FFFFFF"/>
                </a:highlight>
              </a:rPr>
              <a:t>th</a:t>
            </a:r>
            <a:r>
              <a:rPr lang="en-US" dirty="0">
                <a:solidFill>
                  <a:srgbClr val="000000"/>
                </a:solidFill>
                <a:highlight>
                  <a:srgbClr val="FFFFFF"/>
                </a:highlight>
              </a:rPr>
              <a:t> meeting will be the highlights of </a:t>
            </a:r>
          </a:p>
          <a:p>
            <a:r>
              <a:rPr lang="en-US" dirty="0">
                <a:solidFill>
                  <a:srgbClr val="000000"/>
                </a:solidFill>
                <a:highlight>
                  <a:srgbClr val="FFFFFF"/>
                </a:highlight>
              </a:rPr>
              <a:t>the Puerto Rico service</a:t>
            </a:r>
            <a:endParaRPr lang="en-US" dirty="0"/>
          </a:p>
          <a:p>
            <a:endParaRPr lang="en-US" dirty="0"/>
          </a:p>
          <a:p>
            <a:endParaRPr lang="en-US" dirty="0"/>
          </a:p>
        </p:txBody>
      </p:sp>
      <p:pic>
        <p:nvPicPr>
          <p:cNvPr id="5" name="Picture 4">
            <a:extLst>
              <a:ext uri="{FF2B5EF4-FFF2-40B4-BE49-F238E27FC236}">
                <a16:creationId xmlns:a16="http://schemas.microsoft.com/office/drawing/2014/main" id="{FBE64B13-1E2F-D8B2-7209-56BA35174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9075" y="3196292"/>
            <a:ext cx="3252861" cy="24396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FD694D32-D485-9BAB-4300-C4F91C180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824" y="3066713"/>
            <a:ext cx="1800372" cy="22548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EF3E75DA-752E-4636-C0EA-B2213734D1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3600" y="4009525"/>
            <a:ext cx="3252860" cy="24396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8A7BBBEF-F20E-520C-F751-2767A5103C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3346" y="3883276"/>
            <a:ext cx="2157459" cy="28766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1D5F6B3D-9AFF-F896-7BB4-06187C2C3F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1592" y="4638083"/>
            <a:ext cx="2304570" cy="19957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62EEC63D-9F46-C33B-0517-E7259E36F8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72433" y="219033"/>
            <a:ext cx="2402888" cy="32038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31933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3091F0-C19B-10EF-A454-845570DA60A4}"/>
              </a:ext>
            </a:extLst>
          </p:cNvPr>
          <p:cNvSpPr/>
          <p:nvPr/>
        </p:nvSpPr>
        <p:spPr>
          <a:xfrm rot="20212108">
            <a:off x="431823" y="1067512"/>
            <a:ext cx="3623428"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Tiny Houses</a:t>
            </a:r>
          </a:p>
        </p:txBody>
      </p:sp>
      <p:sp>
        <p:nvSpPr>
          <p:cNvPr id="3" name="TextBox 2">
            <a:extLst>
              <a:ext uri="{FF2B5EF4-FFF2-40B4-BE49-F238E27FC236}">
                <a16:creationId xmlns:a16="http://schemas.microsoft.com/office/drawing/2014/main" id="{C36319AE-EBAE-9500-E523-F807538B57CD}"/>
              </a:ext>
            </a:extLst>
          </p:cNvPr>
          <p:cNvSpPr txBox="1"/>
          <p:nvPr/>
        </p:nvSpPr>
        <p:spPr>
          <a:xfrm>
            <a:off x="3523358" y="2739597"/>
            <a:ext cx="6107837" cy="646331"/>
          </a:xfrm>
          <a:prstGeom prst="rect">
            <a:avLst/>
          </a:prstGeom>
          <a:noFill/>
        </p:spPr>
        <p:txBody>
          <a:bodyPr wrap="square" rtlCol="0">
            <a:spAutoFit/>
          </a:bodyPr>
          <a:lstStyle/>
          <a:p>
            <a:pPr marL="285750" indent="-285750">
              <a:buFont typeface="Arial" panose="020B0604020202020204" pitchFamily="34" charset="0"/>
              <a:buChar char="•"/>
            </a:pPr>
            <a:r>
              <a:rPr lang="en-US" dirty="0"/>
              <a:t>12 tiny houses completed for Rogue Retreat’s The Crossing</a:t>
            </a:r>
          </a:p>
          <a:p>
            <a:pPr marL="285750" indent="-285750">
              <a:buFont typeface="Arial" panose="020B0604020202020204" pitchFamily="34" charset="0"/>
              <a:buChar char="•"/>
            </a:pPr>
            <a:r>
              <a:rPr lang="en-US" dirty="0"/>
              <a:t>$13,000 from Club members</a:t>
            </a:r>
          </a:p>
        </p:txBody>
      </p:sp>
      <p:pic>
        <p:nvPicPr>
          <p:cNvPr id="5" name="Picture 4">
            <a:extLst>
              <a:ext uri="{FF2B5EF4-FFF2-40B4-BE49-F238E27FC236}">
                <a16:creationId xmlns:a16="http://schemas.microsoft.com/office/drawing/2014/main" id="{464ED0C8-EA5E-E342-9C81-567B3B0896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5596" y="46919"/>
            <a:ext cx="3072384" cy="2304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CCEA89BF-9A6D-6233-FB8F-94030505FC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6034" y="4059135"/>
            <a:ext cx="3705815" cy="27793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376456A3-3422-01F4-BBF1-D57C191C5D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2069" y="4059133"/>
            <a:ext cx="3705815" cy="27793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750370FA-EDD6-88D7-79A7-74A21B4CF2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38" y="4353652"/>
            <a:ext cx="1845716" cy="25043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238494EA-0E1F-40D0-CD18-69ED0A269A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9999" y="46919"/>
            <a:ext cx="2568610" cy="34430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8BEF6A28-D7D3-2279-F7EA-8BC701708C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17884" y="4371021"/>
            <a:ext cx="2874116" cy="21555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98099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9B927E-A07E-D51E-E6C2-A3EE48C4ADDC}"/>
              </a:ext>
            </a:extLst>
          </p:cNvPr>
          <p:cNvSpPr/>
          <p:nvPr/>
        </p:nvSpPr>
        <p:spPr>
          <a:xfrm rot="20212108">
            <a:off x="337408" y="1067512"/>
            <a:ext cx="3812262"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Blood Drives</a:t>
            </a:r>
          </a:p>
        </p:txBody>
      </p:sp>
      <p:pic>
        <p:nvPicPr>
          <p:cNvPr id="4" name="Picture 3">
            <a:extLst>
              <a:ext uri="{FF2B5EF4-FFF2-40B4-BE49-F238E27FC236}">
                <a16:creationId xmlns:a16="http://schemas.microsoft.com/office/drawing/2014/main" id="{A360FDEA-0450-8183-80D3-3D97E53B7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5925" y="3357978"/>
            <a:ext cx="2571750" cy="34289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DA03B3CA-5BB1-35E4-0897-4F039C3414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2170" y="3357979"/>
            <a:ext cx="2757811" cy="33823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FE04F8C9-7BD3-FABF-CB14-75F67FA292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7523" y="145159"/>
            <a:ext cx="3415623" cy="32128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1AF0C400-49F1-1C35-B82D-399BFC035C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588" y="3357979"/>
            <a:ext cx="257175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TextBox 16">
            <a:extLst>
              <a:ext uri="{FF2B5EF4-FFF2-40B4-BE49-F238E27FC236}">
                <a16:creationId xmlns:a16="http://schemas.microsoft.com/office/drawing/2014/main" id="{CB4CADC2-A39F-F899-D884-EF0D72578905}"/>
              </a:ext>
            </a:extLst>
          </p:cNvPr>
          <p:cNvSpPr txBox="1"/>
          <p:nvPr/>
        </p:nvSpPr>
        <p:spPr>
          <a:xfrm>
            <a:off x="4177790" y="1020932"/>
            <a:ext cx="3723336" cy="1477328"/>
          </a:xfrm>
          <a:prstGeom prst="rect">
            <a:avLst/>
          </a:prstGeom>
          <a:noFill/>
        </p:spPr>
        <p:txBody>
          <a:bodyPr wrap="square" rtlCol="0">
            <a:spAutoFit/>
          </a:bodyPr>
          <a:lstStyle/>
          <a:p>
            <a:pPr marL="285750" indent="-285750" algn="l">
              <a:buFont typeface="Arial" panose="020B0604020202020204" pitchFamily="34" charset="0"/>
              <a:buChar char="•"/>
            </a:pPr>
            <a:r>
              <a:rPr lang="en-US" b="0" i="0" dirty="0">
                <a:solidFill>
                  <a:srgbClr val="222222"/>
                </a:solidFill>
                <a:effectLst/>
                <a:highlight>
                  <a:srgbClr val="FFFFFF"/>
                </a:highlight>
              </a:rPr>
              <a:t>5 drives</a:t>
            </a:r>
          </a:p>
          <a:p>
            <a:pPr marL="285750" indent="-285750" algn="l">
              <a:buFont typeface="Arial" panose="020B0604020202020204" pitchFamily="34" charset="0"/>
              <a:buChar char="•"/>
            </a:pPr>
            <a:r>
              <a:rPr lang="en-US" b="0" i="0" dirty="0">
                <a:solidFill>
                  <a:srgbClr val="222222"/>
                </a:solidFill>
                <a:effectLst/>
                <a:highlight>
                  <a:srgbClr val="FFFFFF"/>
                </a:highlight>
              </a:rPr>
              <a:t>111 donations </a:t>
            </a:r>
          </a:p>
          <a:p>
            <a:pPr marL="285750" indent="-285750" algn="l">
              <a:buFont typeface="Arial" panose="020B0604020202020204" pitchFamily="34" charset="0"/>
              <a:buChar char="•"/>
            </a:pPr>
            <a:r>
              <a:rPr lang="en-US" b="0" i="0" dirty="0">
                <a:solidFill>
                  <a:srgbClr val="222222"/>
                </a:solidFill>
                <a:effectLst/>
                <a:highlight>
                  <a:srgbClr val="FFFFFF"/>
                </a:highlight>
              </a:rPr>
              <a:t>120 units </a:t>
            </a:r>
          </a:p>
          <a:p>
            <a:pPr marL="285750" indent="-285750" algn="l">
              <a:buFont typeface="Arial" panose="020B0604020202020204" pitchFamily="34" charset="0"/>
              <a:buChar char="•"/>
            </a:pPr>
            <a:r>
              <a:rPr lang="en-US" b="0" i="0" dirty="0">
                <a:solidFill>
                  <a:srgbClr val="222222"/>
                </a:solidFill>
                <a:effectLst/>
                <a:highlight>
                  <a:srgbClr val="FFFFFF"/>
                </a:highlight>
              </a:rPr>
              <a:t>360 lives potentially impacted</a:t>
            </a:r>
          </a:p>
          <a:p>
            <a:endParaRPr lang="en-US" dirty="0"/>
          </a:p>
        </p:txBody>
      </p:sp>
    </p:spTree>
    <p:extLst>
      <p:ext uri="{BB962C8B-B14F-4D97-AF65-F5344CB8AC3E}">
        <p14:creationId xmlns:p14="http://schemas.microsoft.com/office/powerpoint/2010/main" val="15184245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3705</TotalTime>
  <Words>1111</Words>
  <Application>Microsoft Office PowerPoint</Application>
  <PresentationFormat>Widescreen</PresentationFormat>
  <Paragraphs>231</Paragraphs>
  <Slides>27</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Wingdings</vt:lpstr>
      <vt:lpstr>Office Theme</vt:lpstr>
      <vt:lpstr>2023-2024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Kellie Hill</dc:creator>
  <cp:lastModifiedBy>Kellie Hill</cp:lastModifiedBy>
  <cp:revision>77</cp:revision>
  <dcterms:created xsi:type="dcterms:W3CDTF">2024-06-16T23:26:08Z</dcterms:created>
  <dcterms:modified xsi:type="dcterms:W3CDTF">2024-06-25T22:36:40Z</dcterms:modified>
</cp:coreProperties>
</file>